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7"/>
  </p:notesMasterIdLst>
  <p:sldIdLst>
    <p:sldId id="256" r:id="rId2"/>
    <p:sldId id="257" r:id="rId3"/>
    <p:sldId id="304" r:id="rId4"/>
    <p:sldId id="316" r:id="rId5"/>
    <p:sldId id="308" r:id="rId6"/>
    <p:sldId id="309" r:id="rId7"/>
    <p:sldId id="310" r:id="rId8"/>
    <p:sldId id="311" r:id="rId9"/>
    <p:sldId id="312" r:id="rId10"/>
    <p:sldId id="313" r:id="rId11"/>
    <p:sldId id="320" r:id="rId12"/>
    <p:sldId id="317" r:id="rId13"/>
    <p:sldId id="318" r:id="rId14"/>
    <p:sldId id="319" r:id="rId15"/>
    <p:sldId id="321" r:id="rId16"/>
    <p:sldId id="314" r:id="rId17"/>
    <p:sldId id="322" r:id="rId18"/>
    <p:sldId id="315" r:id="rId19"/>
    <p:sldId id="306" r:id="rId20"/>
    <p:sldId id="302" r:id="rId21"/>
    <p:sldId id="324" r:id="rId22"/>
    <p:sldId id="323" r:id="rId23"/>
    <p:sldId id="325" r:id="rId24"/>
    <p:sldId id="326" r:id="rId25"/>
    <p:sldId id="328" r:id="rId26"/>
    <p:sldId id="329" r:id="rId27"/>
    <p:sldId id="330" r:id="rId28"/>
    <p:sldId id="331" r:id="rId29"/>
    <p:sldId id="303" r:id="rId30"/>
    <p:sldId id="332" r:id="rId31"/>
    <p:sldId id="334" r:id="rId32"/>
    <p:sldId id="335" r:id="rId33"/>
    <p:sldId id="336" r:id="rId34"/>
    <p:sldId id="333" r:id="rId35"/>
    <p:sldId id="337" r:id="rId36"/>
    <p:sldId id="338" r:id="rId37"/>
    <p:sldId id="339" r:id="rId38"/>
    <p:sldId id="340" r:id="rId39"/>
    <p:sldId id="341" r:id="rId40"/>
    <p:sldId id="347" r:id="rId41"/>
    <p:sldId id="346" r:id="rId42"/>
    <p:sldId id="342" r:id="rId43"/>
    <p:sldId id="343" r:id="rId44"/>
    <p:sldId id="344" r:id="rId45"/>
    <p:sldId id="345" r:id="rId46"/>
  </p:sldIdLst>
  <p:sldSz cx="10693400" cy="7562850"/>
  <p:notesSz cx="9710738" cy="688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914" y="4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208083" cy="343802"/>
          </a:xfrm>
          <a:prstGeom prst="rect">
            <a:avLst/>
          </a:prstGeom>
        </p:spPr>
        <p:txBody>
          <a:bodyPr vert="horz" lIns="83101" tIns="41550" rIns="83101" bIns="41550" rtlCol="0"/>
          <a:lstStyle>
            <a:lvl1pPr algn="l">
              <a:defRPr sz="1100"/>
            </a:lvl1pPr>
          </a:lstStyle>
          <a:p>
            <a:endParaRPr lang="en-US"/>
          </a:p>
        </p:txBody>
      </p:sp>
      <p:sp>
        <p:nvSpPr>
          <p:cNvPr id="3" name="Segnaposto data 2"/>
          <p:cNvSpPr>
            <a:spLocks noGrp="1"/>
          </p:cNvSpPr>
          <p:nvPr>
            <p:ph type="dt" idx="1"/>
          </p:nvPr>
        </p:nvSpPr>
        <p:spPr>
          <a:xfrm>
            <a:off x="5501214" y="0"/>
            <a:ext cx="4206641" cy="343802"/>
          </a:xfrm>
          <a:prstGeom prst="rect">
            <a:avLst/>
          </a:prstGeom>
        </p:spPr>
        <p:txBody>
          <a:bodyPr vert="horz" lIns="83101" tIns="41550" rIns="83101" bIns="41550" rtlCol="0"/>
          <a:lstStyle>
            <a:lvl1pPr algn="r">
              <a:defRPr sz="1100"/>
            </a:lvl1pPr>
          </a:lstStyle>
          <a:p>
            <a:fld id="{DACADBD4-CB94-45F5-8EBA-63A9238B8C0A}" type="datetimeFigureOut">
              <a:rPr lang="en-US" smtClean="0"/>
              <a:t>11/22/2019</a:t>
            </a:fld>
            <a:endParaRPr lang="en-US"/>
          </a:p>
        </p:txBody>
      </p:sp>
      <p:sp>
        <p:nvSpPr>
          <p:cNvPr id="4" name="Segnaposto immagine diapositiva 3"/>
          <p:cNvSpPr>
            <a:spLocks noGrp="1" noRot="1" noChangeAspect="1"/>
          </p:cNvSpPr>
          <p:nvPr>
            <p:ph type="sldImg" idx="2"/>
          </p:nvPr>
        </p:nvSpPr>
        <p:spPr>
          <a:xfrm>
            <a:off x="3030538" y="515938"/>
            <a:ext cx="3649662" cy="2581275"/>
          </a:xfrm>
          <a:prstGeom prst="rect">
            <a:avLst/>
          </a:prstGeom>
          <a:noFill/>
          <a:ln w="12700">
            <a:solidFill>
              <a:prstClr val="black"/>
            </a:solidFill>
          </a:ln>
        </p:spPr>
        <p:txBody>
          <a:bodyPr vert="horz" lIns="83101" tIns="41550" rIns="83101" bIns="41550" rtlCol="0" anchor="ctr"/>
          <a:lstStyle/>
          <a:p>
            <a:endParaRPr lang="en-US"/>
          </a:p>
        </p:txBody>
      </p:sp>
      <p:sp>
        <p:nvSpPr>
          <p:cNvPr id="5" name="Segnaposto note 4"/>
          <p:cNvSpPr>
            <a:spLocks noGrp="1"/>
          </p:cNvSpPr>
          <p:nvPr>
            <p:ph type="body" sz="quarter" idx="3"/>
          </p:nvPr>
        </p:nvSpPr>
        <p:spPr>
          <a:xfrm>
            <a:off x="971651" y="3269006"/>
            <a:ext cx="7767437" cy="3097105"/>
          </a:xfrm>
          <a:prstGeom prst="rect">
            <a:avLst/>
          </a:prstGeom>
        </p:spPr>
        <p:txBody>
          <a:bodyPr vert="horz" lIns="83101" tIns="41550" rIns="83101" bIns="4155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6536567"/>
            <a:ext cx="4208083" cy="343802"/>
          </a:xfrm>
          <a:prstGeom prst="rect">
            <a:avLst/>
          </a:prstGeom>
        </p:spPr>
        <p:txBody>
          <a:bodyPr vert="horz" lIns="83101" tIns="41550" rIns="83101" bIns="41550" rtlCol="0" anchor="b"/>
          <a:lstStyle>
            <a:lvl1pPr algn="l">
              <a:defRPr sz="1100"/>
            </a:lvl1pPr>
          </a:lstStyle>
          <a:p>
            <a:endParaRPr lang="en-US"/>
          </a:p>
        </p:txBody>
      </p:sp>
      <p:sp>
        <p:nvSpPr>
          <p:cNvPr id="7" name="Segnaposto numero diapositiva 6"/>
          <p:cNvSpPr>
            <a:spLocks noGrp="1"/>
          </p:cNvSpPr>
          <p:nvPr>
            <p:ph type="sldNum" sz="quarter" idx="5"/>
          </p:nvPr>
        </p:nvSpPr>
        <p:spPr>
          <a:xfrm>
            <a:off x="5501214" y="6536567"/>
            <a:ext cx="4206641" cy="343802"/>
          </a:xfrm>
          <a:prstGeom prst="rect">
            <a:avLst/>
          </a:prstGeom>
        </p:spPr>
        <p:txBody>
          <a:bodyPr vert="horz" lIns="83101" tIns="41550" rIns="83101" bIns="41550" rtlCol="0" anchor="b"/>
          <a:lstStyle>
            <a:lvl1pPr algn="r">
              <a:defRPr sz="1100"/>
            </a:lvl1pPr>
          </a:lstStyle>
          <a:p>
            <a:fld id="{DB35C342-B715-4C72-BEF1-C117C42BBD30}" type="slidenum">
              <a:rPr lang="en-US" smtClean="0"/>
              <a:t>‹N›</a:t>
            </a:fld>
            <a:endParaRPr lang="en-US"/>
          </a:p>
        </p:txBody>
      </p:sp>
    </p:spTree>
    <p:extLst>
      <p:ext uri="{BB962C8B-B14F-4D97-AF65-F5344CB8AC3E}">
        <p14:creationId xmlns:p14="http://schemas.microsoft.com/office/powerpoint/2010/main" val="408420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96470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964705"/>
                </a:solidFill>
                <a:latin typeface="Trebuchet MS"/>
                <a:cs typeface="Trebuchet MS"/>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96470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38912" y="457149"/>
            <a:ext cx="9816465" cy="445770"/>
          </a:xfrm>
          <a:custGeom>
            <a:avLst/>
            <a:gdLst/>
            <a:ahLst/>
            <a:cxnLst/>
            <a:rect l="l" t="t" r="r" b="b"/>
            <a:pathLst>
              <a:path w="9816465" h="445769">
                <a:moveTo>
                  <a:pt x="0" y="445312"/>
                </a:moveTo>
                <a:lnTo>
                  <a:pt x="9816084" y="445312"/>
                </a:lnTo>
                <a:lnTo>
                  <a:pt x="9816084" y="0"/>
                </a:lnTo>
                <a:lnTo>
                  <a:pt x="0" y="0"/>
                </a:lnTo>
                <a:lnTo>
                  <a:pt x="0" y="445312"/>
                </a:lnTo>
                <a:close/>
              </a:path>
            </a:pathLst>
          </a:custGeom>
          <a:solidFill>
            <a:srgbClr val="FFFF99"/>
          </a:solidFill>
        </p:spPr>
        <p:txBody>
          <a:bodyPr wrap="square" lIns="0" tIns="0" rIns="0" bIns="0" rtlCol="0"/>
          <a:lstStyle/>
          <a:p>
            <a:endParaRPr/>
          </a:p>
        </p:txBody>
      </p:sp>
      <p:sp>
        <p:nvSpPr>
          <p:cNvPr id="17" name="bk object 17"/>
          <p:cNvSpPr/>
          <p:nvPr/>
        </p:nvSpPr>
        <p:spPr>
          <a:xfrm>
            <a:off x="438912" y="902462"/>
            <a:ext cx="9815830" cy="447040"/>
          </a:xfrm>
          <a:custGeom>
            <a:avLst/>
            <a:gdLst/>
            <a:ahLst/>
            <a:cxnLst/>
            <a:rect l="l" t="t" r="r" b="b"/>
            <a:pathLst>
              <a:path w="9815830" h="447040">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29894" y="1095121"/>
            <a:ext cx="8833611" cy="1312545"/>
          </a:xfrm>
          <a:prstGeom prst="rect">
            <a:avLst/>
          </a:prstGeom>
        </p:spPr>
        <p:txBody>
          <a:bodyPr wrap="square" lIns="0" tIns="0" rIns="0" bIns="0">
            <a:spAutoFit/>
          </a:bodyPr>
          <a:lstStyle>
            <a:lvl1pPr>
              <a:defRPr sz="3600" b="1" i="0">
                <a:solidFill>
                  <a:srgbClr val="964705"/>
                </a:solidFill>
                <a:latin typeface="Trebuchet MS"/>
                <a:cs typeface="Trebuchet MS"/>
              </a:defRPr>
            </a:lvl1pPr>
          </a:lstStyle>
          <a:p>
            <a:endParaRPr/>
          </a:p>
        </p:txBody>
      </p:sp>
      <p:sp>
        <p:nvSpPr>
          <p:cNvPr id="3" name="Holder 3"/>
          <p:cNvSpPr>
            <a:spLocks noGrp="1"/>
          </p:cNvSpPr>
          <p:nvPr>
            <p:ph type="body" idx="1"/>
          </p:nvPr>
        </p:nvSpPr>
        <p:spPr>
          <a:xfrm>
            <a:off x="444500" y="2148358"/>
            <a:ext cx="9804400" cy="22542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11/22/2019</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s://edgar.jrc.ec.europa.eu/overview.php?v=booklet2018"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0693400" cy="1226134"/>
          </a:xfrm>
          <a:custGeom>
            <a:avLst/>
            <a:gdLst/>
            <a:ahLst/>
            <a:cxnLst/>
            <a:rect l="l" t="t" r="r" b="b"/>
            <a:pathLst>
              <a:path w="9816465" h="768985">
                <a:moveTo>
                  <a:pt x="0" y="768400"/>
                </a:moveTo>
                <a:lnTo>
                  <a:pt x="9816084" y="768400"/>
                </a:lnTo>
                <a:lnTo>
                  <a:pt x="9816084" y="0"/>
                </a:lnTo>
                <a:lnTo>
                  <a:pt x="0" y="0"/>
                </a:lnTo>
                <a:lnTo>
                  <a:pt x="0" y="768400"/>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0" y="1225550"/>
            <a:ext cx="10693399" cy="643255"/>
          </a:xfrm>
          <a:custGeom>
            <a:avLst/>
            <a:gdLst/>
            <a:ahLst/>
            <a:cxnLst/>
            <a:rect l="l" t="t" r="r" b="b"/>
            <a:pathLst>
              <a:path w="9815830" h="643255">
                <a:moveTo>
                  <a:pt x="0" y="643127"/>
                </a:moveTo>
                <a:lnTo>
                  <a:pt x="9815830" y="643127"/>
                </a:lnTo>
                <a:lnTo>
                  <a:pt x="9815830" y="0"/>
                </a:lnTo>
                <a:lnTo>
                  <a:pt x="0" y="0"/>
                </a:lnTo>
                <a:lnTo>
                  <a:pt x="0" y="643127"/>
                </a:lnTo>
                <a:close/>
              </a:path>
            </a:pathLst>
          </a:custGeom>
          <a:solidFill>
            <a:schemeClr val="accent3">
              <a:lumMod val="40000"/>
              <a:lumOff val="60000"/>
            </a:schemeClr>
          </a:solidFill>
        </p:spPr>
        <p:txBody>
          <a:bodyPr wrap="square" lIns="0" tIns="0" rIns="0" bIns="0" rtlCol="0"/>
          <a:lstStyle/>
          <a:p>
            <a:endParaRPr/>
          </a:p>
        </p:txBody>
      </p:sp>
      <p:sp>
        <p:nvSpPr>
          <p:cNvPr id="4" name="object 4"/>
          <p:cNvSpPr/>
          <p:nvPr/>
        </p:nvSpPr>
        <p:spPr>
          <a:xfrm>
            <a:off x="-1" y="1868754"/>
            <a:ext cx="10693399" cy="768985"/>
          </a:xfrm>
          <a:custGeom>
            <a:avLst/>
            <a:gdLst/>
            <a:ahLst/>
            <a:cxnLst/>
            <a:rect l="l" t="t" r="r" b="b"/>
            <a:pathLst>
              <a:path w="9815830" h="768985">
                <a:moveTo>
                  <a:pt x="0" y="768400"/>
                </a:moveTo>
                <a:lnTo>
                  <a:pt x="9815830" y="768400"/>
                </a:lnTo>
                <a:lnTo>
                  <a:pt x="9815830" y="0"/>
                </a:lnTo>
                <a:lnTo>
                  <a:pt x="0" y="0"/>
                </a:lnTo>
                <a:lnTo>
                  <a:pt x="0" y="768400"/>
                </a:lnTo>
                <a:close/>
              </a:path>
            </a:pathLst>
          </a:custGeom>
          <a:solidFill>
            <a:schemeClr val="accent3">
              <a:lumMod val="40000"/>
              <a:lumOff val="60000"/>
            </a:schemeClr>
          </a:solidFill>
        </p:spPr>
        <p:txBody>
          <a:bodyPr wrap="square" lIns="0" tIns="0" rIns="0" bIns="0" rtlCol="0"/>
          <a:lstStyle/>
          <a:p>
            <a:endParaRPr/>
          </a:p>
        </p:txBody>
      </p:sp>
      <p:sp>
        <p:nvSpPr>
          <p:cNvPr id="6" name="object 6"/>
          <p:cNvSpPr/>
          <p:nvPr/>
        </p:nvSpPr>
        <p:spPr>
          <a:xfrm>
            <a:off x="0" y="2637155"/>
            <a:ext cx="10693400" cy="591820"/>
          </a:xfrm>
          <a:custGeom>
            <a:avLst/>
            <a:gdLst/>
            <a:ahLst/>
            <a:cxnLst/>
            <a:rect l="l" t="t" r="r" b="b"/>
            <a:pathLst>
              <a:path w="9815830" h="591819">
                <a:moveTo>
                  <a:pt x="0" y="591312"/>
                </a:moveTo>
                <a:lnTo>
                  <a:pt x="9815830" y="591312"/>
                </a:lnTo>
                <a:lnTo>
                  <a:pt x="9815830" y="0"/>
                </a:lnTo>
                <a:lnTo>
                  <a:pt x="0" y="0"/>
                </a:lnTo>
                <a:lnTo>
                  <a:pt x="0" y="591312"/>
                </a:lnTo>
                <a:close/>
              </a:path>
            </a:pathLst>
          </a:custGeom>
          <a:solidFill>
            <a:schemeClr val="accent3">
              <a:lumMod val="40000"/>
              <a:lumOff val="60000"/>
            </a:schemeClr>
          </a:solidFill>
        </p:spPr>
        <p:txBody>
          <a:bodyPr wrap="square" lIns="0" tIns="0" rIns="0" bIns="0" rtlCol="0"/>
          <a:lstStyle/>
          <a:p>
            <a:endParaRPr/>
          </a:p>
        </p:txBody>
      </p:sp>
      <p:sp>
        <p:nvSpPr>
          <p:cNvPr id="7" name="object 7"/>
          <p:cNvSpPr/>
          <p:nvPr/>
        </p:nvSpPr>
        <p:spPr>
          <a:xfrm>
            <a:off x="0" y="3228416"/>
            <a:ext cx="10693398" cy="590550"/>
          </a:xfrm>
          <a:custGeom>
            <a:avLst/>
            <a:gdLst/>
            <a:ahLst/>
            <a:cxnLst/>
            <a:rect l="l" t="t" r="r" b="b"/>
            <a:pathLst>
              <a:path w="9815830" h="590550">
                <a:moveTo>
                  <a:pt x="0" y="590092"/>
                </a:moveTo>
                <a:lnTo>
                  <a:pt x="9815830" y="590092"/>
                </a:lnTo>
                <a:lnTo>
                  <a:pt x="9815830" y="0"/>
                </a:lnTo>
                <a:lnTo>
                  <a:pt x="0" y="0"/>
                </a:lnTo>
                <a:lnTo>
                  <a:pt x="0" y="590092"/>
                </a:lnTo>
                <a:close/>
              </a:path>
            </a:pathLst>
          </a:custGeom>
          <a:solidFill>
            <a:schemeClr val="accent3">
              <a:lumMod val="40000"/>
              <a:lumOff val="60000"/>
            </a:schemeClr>
          </a:solidFill>
        </p:spPr>
        <p:txBody>
          <a:bodyPr wrap="square" lIns="0" tIns="0" rIns="0" bIns="0" rtlCol="0"/>
          <a:lstStyle/>
          <a:p>
            <a:endParaRPr/>
          </a:p>
        </p:txBody>
      </p:sp>
      <p:sp>
        <p:nvSpPr>
          <p:cNvPr id="8" name="object 8"/>
          <p:cNvSpPr/>
          <p:nvPr/>
        </p:nvSpPr>
        <p:spPr>
          <a:xfrm>
            <a:off x="10640" y="3818966"/>
            <a:ext cx="10682757" cy="609648"/>
          </a:xfrm>
          <a:custGeom>
            <a:avLst/>
            <a:gdLst/>
            <a:ahLst/>
            <a:cxnLst/>
            <a:rect l="l" t="t" r="r" b="b"/>
            <a:pathLst>
              <a:path w="9815830" h="591820">
                <a:moveTo>
                  <a:pt x="0" y="591311"/>
                </a:moveTo>
                <a:lnTo>
                  <a:pt x="9815830" y="591311"/>
                </a:lnTo>
                <a:lnTo>
                  <a:pt x="9815830" y="0"/>
                </a:lnTo>
                <a:lnTo>
                  <a:pt x="0" y="0"/>
                </a:lnTo>
                <a:lnTo>
                  <a:pt x="0" y="591311"/>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4409821"/>
            <a:ext cx="10693398" cy="463550"/>
          </a:xfrm>
          <a:custGeom>
            <a:avLst/>
            <a:gdLst/>
            <a:ahLst/>
            <a:cxnLst/>
            <a:rect l="l" t="t" r="r" b="b"/>
            <a:pathLst>
              <a:path w="9815830" h="463550">
                <a:moveTo>
                  <a:pt x="0" y="463296"/>
                </a:moveTo>
                <a:lnTo>
                  <a:pt x="9815830" y="463296"/>
                </a:lnTo>
                <a:lnTo>
                  <a:pt x="9815830" y="0"/>
                </a:lnTo>
                <a:lnTo>
                  <a:pt x="0" y="0"/>
                </a:lnTo>
                <a:lnTo>
                  <a:pt x="0" y="463296"/>
                </a:lnTo>
                <a:close/>
              </a:path>
            </a:pathLst>
          </a:custGeom>
          <a:solidFill>
            <a:schemeClr val="accent3">
              <a:lumMod val="40000"/>
              <a:lumOff val="60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10641" y="4833874"/>
            <a:ext cx="10682756" cy="1462152"/>
          </a:xfrm>
          <a:custGeom>
            <a:avLst/>
            <a:gdLst/>
            <a:ahLst/>
            <a:cxnLst/>
            <a:rect l="l" t="t" r="r" b="b"/>
            <a:pathLst>
              <a:path w="9815830" h="463550">
                <a:moveTo>
                  <a:pt x="0" y="463296"/>
                </a:moveTo>
                <a:lnTo>
                  <a:pt x="9815830" y="463296"/>
                </a:lnTo>
                <a:lnTo>
                  <a:pt x="9815830" y="0"/>
                </a:lnTo>
                <a:lnTo>
                  <a:pt x="0" y="0"/>
                </a:lnTo>
                <a:lnTo>
                  <a:pt x="0" y="463296"/>
                </a:lnTo>
                <a:close/>
              </a:path>
            </a:pathLst>
          </a:custGeom>
          <a:solidFill>
            <a:schemeClr val="accent3">
              <a:lumMod val="40000"/>
              <a:lumOff val="60000"/>
            </a:schemeClr>
          </a:solidFill>
        </p:spPr>
        <p:txBody>
          <a:bodyPr wrap="square" lIns="0" tIns="0" rIns="0" bIns="0" rtlCol="0"/>
          <a:lstStyle/>
          <a:p>
            <a:endParaRPr/>
          </a:p>
        </p:txBody>
      </p:sp>
      <p:sp>
        <p:nvSpPr>
          <p:cNvPr id="13" name="object 13"/>
          <p:cNvSpPr/>
          <p:nvPr/>
        </p:nvSpPr>
        <p:spPr>
          <a:xfrm>
            <a:off x="10641" y="6209029"/>
            <a:ext cx="10693398" cy="1353819"/>
          </a:xfrm>
          <a:custGeom>
            <a:avLst/>
            <a:gdLst/>
            <a:ahLst/>
            <a:cxnLst/>
            <a:rect l="l" t="t" r="r" b="b"/>
            <a:pathLst>
              <a:path w="9815830" h="1001395">
                <a:moveTo>
                  <a:pt x="0" y="1001268"/>
                </a:moveTo>
                <a:lnTo>
                  <a:pt x="9815830" y="1001268"/>
                </a:lnTo>
                <a:lnTo>
                  <a:pt x="9815830" y="0"/>
                </a:lnTo>
                <a:lnTo>
                  <a:pt x="0" y="0"/>
                </a:lnTo>
                <a:lnTo>
                  <a:pt x="0" y="1001268"/>
                </a:lnTo>
                <a:close/>
              </a:path>
            </a:pathLst>
          </a:custGeom>
          <a:solidFill>
            <a:schemeClr val="accent3">
              <a:lumMod val="40000"/>
              <a:lumOff val="60000"/>
            </a:schemeClr>
          </a:solidFill>
        </p:spPr>
        <p:txBody>
          <a:bodyPr wrap="square" lIns="0" tIns="0" rIns="0" bIns="0" rtlCol="0"/>
          <a:lstStyle/>
          <a:p>
            <a:endParaRPr/>
          </a:p>
        </p:txBody>
      </p:sp>
      <p:sp>
        <p:nvSpPr>
          <p:cNvPr id="18" name="object 14"/>
          <p:cNvSpPr txBox="1"/>
          <p:nvPr/>
        </p:nvSpPr>
        <p:spPr>
          <a:xfrm>
            <a:off x="3060700" y="4899783"/>
            <a:ext cx="3914348" cy="372281"/>
          </a:xfrm>
          <a:prstGeom prst="rect">
            <a:avLst/>
          </a:prstGeom>
        </p:spPr>
        <p:txBody>
          <a:bodyPr vert="horz" wrap="square" lIns="0" tIns="12065" rIns="0" bIns="0" rtlCol="0">
            <a:spAutoFit/>
          </a:bodyPr>
          <a:lstStyle/>
          <a:p>
            <a:pPr marL="12700" marR="7620" algn="ctr">
              <a:lnSpc>
                <a:spcPct val="117000"/>
              </a:lnSpc>
              <a:spcBef>
                <a:spcPts val="95"/>
              </a:spcBef>
            </a:pPr>
            <a:r>
              <a:rPr lang="it-IT" sz="2000" spc="-95" dirty="0" smtClean="0">
                <a:solidFill>
                  <a:srgbClr val="964705"/>
                </a:solidFill>
                <a:latin typeface="Arial"/>
                <a:cs typeface="Arial"/>
              </a:rPr>
              <a:t>contributo di Fabio Pistella</a:t>
            </a:r>
            <a:endParaRPr lang="it-IT" sz="2000" dirty="0" smtClean="0">
              <a:solidFill>
                <a:schemeClr val="accent5">
                  <a:lumMod val="75000"/>
                </a:schemeClr>
              </a:solidFill>
              <a:latin typeface="Arial"/>
              <a:cs typeface="Arial"/>
            </a:endParaRPr>
          </a:p>
        </p:txBody>
      </p:sp>
      <p:sp>
        <p:nvSpPr>
          <p:cNvPr id="5" name="object 5"/>
          <p:cNvSpPr txBox="1">
            <a:spLocks noGrp="1"/>
          </p:cNvSpPr>
          <p:nvPr>
            <p:ph type="title"/>
          </p:nvPr>
        </p:nvSpPr>
        <p:spPr>
          <a:xfrm>
            <a:off x="1018403" y="3019425"/>
            <a:ext cx="9128897" cy="1490152"/>
          </a:xfrm>
          <a:prstGeom prst="rect">
            <a:avLst/>
          </a:prstGeom>
          <a:solidFill>
            <a:schemeClr val="accent3">
              <a:lumMod val="40000"/>
              <a:lumOff val="60000"/>
            </a:schemeClr>
          </a:solidFill>
        </p:spPr>
        <p:txBody>
          <a:bodyPr vert="horz" wrap="square" lIns="0" tIns="12700" rIns="0" bIns="0" rtlCol="0">
            <a:spAutoFit/>
          </a:bodyPr>
          <a:lstStyle/>
          <a:p>
            <a:r>
              <a:rPr lang="it-IT" sz="2400" dirty="0" smtClean="0"/>
              <a:t>Indagine conoscitiva della Comm.ne Attività produttive </a:t>
            </a:r>
            <a:br>
              <a:rPr lang="it-IT" sz="2400" dirty="0" smtClean="0"/>
            </a:br>
            <a:r>
              <a:rPr lang="it-IT" sz="2400" dirty="0" smtClean="0"/>
              <a:t>della Camera </a:t>
            </a:r>
            <a:r>
              <a:rPr lang="it-IT" sz="2400" dirty="0"/>
              <a:t>sulle prospettive di attuazione e adeguamento </a:t>
            </a:r>
            <a:r>
              <a:rPr lang="it-IT" sz="2400" dirty="0" smtClean="0"/>
              <a:t/>
            </a:r>
            <a:br>
              <a:rPr lang="it-IT" sz="2400" dirty="0" smtClean="0"/>
            </a:br>
            <a:r>
              <a:rPr lang="it-IT" sz="2400" dirty="0" smtClean="0"/>
              <a:t>della </a:t>
            </a:r>
            <a:r>
              <a:rPr lang="it-IT" sz="2400" dirty="0"/>
              <a:t>Strategia Energetica Nazionale al Piano Nazionale Energia e Clima per il 2030</a:t>
            </a:r>
          </a:p>
        </p:txBody>
      </p:sp>
      <p:pic>
        <p:nvPicPr>
          <p:cNvPr id="14" name="Immagine 13" descr="Non è stato fornito nessun testo alternativo per questa immagine"/>
          <p:cNvPicPr/>
          <p:nvPr/>
        </p:nvPicPr>
        <p:blipFill>
          <a:blip r:embed="rId2">
            <a:extLst>
              <a:ext uri="{28A0092B-C50C-407E-A947-70E740481C1C}">
                <a14:useLocalDpi xmlns:a14="http://schemas.microsoft.com/office/drawing/2010/main" val="0"/>
              </a:ext>
            </a:extLst>
          </a:blip>
          <a:srcRect/>
          <a:stretch>
            <a:fillRect/>
          </a:stretch>
        </p:blipFill>
        <p:spPr bwMode="auto">
          <a:xfrm>
            <a:off x="698500" y="123825"/>
            <a:ext cx="4576974" cy="2805727"/>
          </a:xfrm>
          <a:prstGeom prst="rect">
            <a:avLst/>
          </a:prstGeom>
          <a:noFill/>
          <a:ln>
            <a:noFill/>
          </a:ln>
        </p:spPr>
      </p:pic>
      <p:pic>
        <p:nvPicPr>
          <p:cNvPr id="15" name="Immagine 14" descr="Non è stato fornito nessun testo alternativo per questa immagin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8597" y="4641596"/>
            <a:ext cx="4114800" cy="2408821"/>
          </a:xfrm>
          <a:prstGeom prst="rect">
            <a:avLst/>
          </a:prstGeom>
          <a:noFill/>
          <a:ln>
            <a:noFill/>
          </a:ln>
        </p:spPr>
      </p:pic>
      <p:pic>
        <p:nvPicPr>
          <p:cNvPr id="16" name="Immagine 15" descr="Non è stato fornito nessun testo alternativo per questa immagin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900" y="4641596"/>
            <a:ext cx="3048000" cy="2679942"/>
          </a:xfrm>
          <a:prstGeom prst="rect">
            <a:avLst/>
          </a:prstGeom>
          <a:noFill/>
          <a:ln>
            <a:noFill/>
          </a:ln>
        </p:spPr>
      </p:pic>
      <p:pic>
        <p:nvPicPr>
          <p:cNvPr id="17" name="Immagine 16" descr="Non è stato fornito nessun testo alternativo per questa immagin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6092" y="282588"/>
            <a:ext cx="4114800" cy="27647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513397" y="2926307"/>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30206" y="1683537"/>
            <a:ext cx="10723605"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63500" y="2685923"/>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0" y="6092824"/>
            <a:ext cx="106934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5"/>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241300" y="200025"/>
            <a:ext cx="10317989" cy="2690480"/>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smtClean="0">
                <a:solidFill>
                  <a:srgbClr val="CC3300"/>
                </a:solidFill>
              </a:rPr>
              <a:t>Il </a:t>
            </a:r>
            <a:r>
              <a:rPr lang="it-IT" sz="2400" b="1" dirty="0">
                <a:solidFill>
                  <a:srgbClr val="CC3300"/>
                </a:solidFill>
              </a:rPr>
              <a:t>reperimento delle risorse finanziarie necessarie </a:t>
            </a:r>
          </a:p>
          <a:p>
            <a:pPr fontAlgn="base"/>
            <a:r>
              <a:rPr lang="it-IT" sz="800" b="1" dirty="0">
                <a:solidFill>
                  <a:srgbClr val="CC3300"/>
                </a:solidFill>
              </a:rPr>
              <a:t> </a:t>
            </a:r>
          </a:p>
          <a:p>
            <a:pPr fontAlgn="base"/>
            <a:r>
              <a:rPr lang="it-IT" sz="2000" b="1" dirty="0" smtClean="0">
                <a:solidFill>
                  <a:srgbClr val="CC3300"/>
                </a:solidFill>
              </a:rPr>
              <a:t>Le </a:t>
            </a:r>
            <a:r>
              <a:rPr lang="it-IT" sz="2000" b="1" dirty="0">
                <a:solidFill>
                  <a:srgbClr val="CC3300"/>
                </a:solidFill>
              </a:rPr>
              <a:t>ripercussioni sulla finanza pubblica, la dimensione fiscale e parafiscale, le connessioni con la crescita economica, l’occupazione e il </a:t>
            </a:r>
            <a:r>
              <a:rPr lang="it-IT" sz="2000" b="1" dirty="0" smtClean="0">
                <a:solidFill>
                  <a:srgbClr val="CC3300"/>
                </a:solidFill>
              </a:rPr>
              <a:t>consenso</a:t>
            </a:r>
          </a:p>
          <a:p>
            <a:pPr fontAlgn="base"/>
            <a:endParaRPr lang="it-IT" sz="1000" b="1" dirty="0" smtClean="0">
              <a:solidFill>
                <a:srgbClr val="CC3300"/>
              </a:solidFill>
            </a:endParaRPr>
          </a:p>
          <a:p>
            <a:pPr fontAlgn="base"/>
            <a:r>
              <a:rPr lang="it-IT" b="1" dirty="0" smtClean="0">
                <a:solidFill>
                  <a:srgbClr val="CC3300"/>
                </a:solidFill>
              </a:rPr>
              <a:t>Per la promozione delle rinnovabili e dell’uso efficiente  dell’energia da famiglie e imprese tramite tariffe elettriche  è in atto un prelievo di 16 miliardi/anno e proseguirà. Per ora l’impatto sul sistema produttivo non è stato esaltante e dovrà essere migliorato per i nuovi prelievi</a:t>
            </a:r>
          </a:p>
          <a:p>
            <a:pPr fontAlgn="base"/>
            <a:endParaRPr lang="it-IT" b="1" dirty="0">
              <a:solidFill>
                <a:srgbClr val="CC3300"/>
              </a:solidFill>
            </a:endParaRPr>
          </a:p>
          <a:p>
            <a:pPr fontAlgn="base"/>
            <a:endParaRPr lang="it-IT" sz="2000" dirty="0"/>
          </a:p>
        </p:txBody>
      </p:sp>
      <p:sp>
        <p:nvSpPr>
          <p:cNvPr id="19"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7a</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pic>
        <p:nvPicPr>
          <p:cNvPr id="1026" name="Picture 2" descr="C:\DESKTOP\Audizione Attività produttive\costi promozi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2506040"/>
            <a:ext cx="848995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817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513397" y="2926307"/>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30206" y="1683537"/>
            <a:ext cx="10723605"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63500" y="2685923"/>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0" y="6092824"/>
            <a:ext cx="106934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5"/>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241300" y="200025"/>
            <a:ext cx="10317989" cy="5737468"/>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smtClean="0">
                <a:solidFill>
                  <a:srgbClr val="CC3300"/>
                </a:solidFill>
              </a:rPr>
              <a:t>Il </a:t>
            </a:r>
            <a:r>
              <a:rPr lang="it-IT" sz="2400" b="1" dirty="0">
                <a:solidFill>
                  <a:srgbClr val="CC3300"/>
                </a:solidFill>
              </a:rPr>
              <a:t>reperimento delle risorse finanziarie necessarie </a:t>
            </a:r>
          </a:p>
          <a:p>
            <a:pPr fontAlgn="base"/>
            <a:r>
              <a:rPr lang="it-IT" sz="800" b="1" dirty="0">
                <a:solidFill>
                  <a:srgbClr val="CC3300"/>
                </a:solidFill>
              </a:rPr>
              <a:t> </a:t>
            </a:r>
          </a:p>
          <a:p>
            <a:pPr fontAlgn="base"/>
            <a:r>
              <a:rPr lang="it-IT" sz="2000" b="1" dirty="0" smtClean="0">
                <a:solidFill>
                  <a:srgbClr val="CC3300"/>
                </a:solidFill>
              </a:rPr>
              <a:t>Le </a:t>
            </a:r>
            <a:r>
              <a:rPr lang="it-IT" sz="2000" b="1" dirty="0">
                <a:solidFill>
                  <a:srgbClr val="CC3300"/>
                </a:solidFill>
              </a:rPr>
              <a:t>ripercussioni sulla finanza pubblica, la dimensione fiscale e parafiscale, le connessioni con la crescita economica, l’occupazione e il </a:t>
            </a:r>
            <a:r>
              <a:rPr lang="it-IT" sz="2000" b="1" dirty="0" smtClean="0">
                <a:solidFill>
                  <a:srgbClr val="CC3300"/>
                </a:solidFill>
              </a:rPr>
              <a:t>consenso</a:t>
            </a:r>
          </a:p>
          <a:p>
            <a:pPr fontAlgn="base"/>
            <a:endParaRPr lang="it-IT" sz="1000" b="1" dirty="0" smtClean="0">
              <a:solidFill>
                <a:srgbClr val="CC3300"/>
              </a:solidFill>
            </a:endParaRPr>
          </a:p>
          <a:p>
            <a:pPr fontAlgn="base"/>
            <a:endParaRPr lang="it-IT" b="1" dirty="0" smtClean="0">
              <a:solidFill>
                <a:srgbClr val="CC3300"/>
              </a:solidFill>
            </a:endParaRPr>
          </a:p>
          <a:p>
            <a:pPr fontAlgn="base"/>
            <a:r>
              <a:rPr lang="it-IT" b="1" dirty="0" smtClean="0">
                <a:solidFill>
                  <a:srgbClr val="CC3300"/>
                </a:solidFill>
              </a:rPr>
              <a:t>Il gettito </a:t>
            </a:r>
            <a:r>
              <a:rPr lang="it-IT" b="1" dirty="0">
                <a:solidFill>
                  <a:srgbClr val="CC3300"/>
                </a:solidFill>
              </a:rPr>
              <a:t>annuo delle accise sui prodotti energetici è pari a circa 32 miliardi, dei quali 26 da benzina e gasolio, 2,5 dal gas per uso combustione e 3,5 dall’elettricità (dati da Agenzia dell’entrate 2018</a:t>
            </a:r>
            <a:r>
              <a:rPr lang="it-IT" b="1" dirty="0" smtClean="0">
                <a:solidFill>
                  <a:srgbClr val="CC3300"/>
                </a:solidFill>
              </a:rPr>
              <a:t>) </a:t>
            </a:r>
          </a:p>
          <a:p>
            <a:pPr fontAlgn="base"/>
            <a:endParaRPr lang="it-IT" b="1" dirty="0">
              <a:solidFill>
                <a:srgbClr val="CC3300"/>
              </a:solidFill>
            </a:endParaRPr>
          </a:p>
          <a:p>
            <a:pPr fontAlgn="base"/>
            <a:r>
              <a:rPr lang="it-IT" b="1" dirty="0" smtClean="0">
                <a:solidFill>
                  <a:srgbClr val="CC3300"/>
                </a:solidFill>
              </a:rPr>
              <a:t>Se </a:t>
            </a:r>
            <a:r>
              <a:rPr lang="it-IT" b="1" dirty="0">
                <a:solidFill>
                  <a:srgbClr val="CC3300"/>
                </a:solidFill>
              </a:rPr>
              <a:t>fosse  in futuro dimezzato il consumo dei carburanti occorrerebbe, per mantenere l’attuale gettito delle accise sui prodotti energetici, aggiungere 13 miliardi al prelievo sull’elettricità arrivando a quadruplicare il valore </a:t>
            </a:r>
            <a:r>
              <a:rPr lang="it-IT" b="1" dirty="0" smtClean="0">
                <a:solidFill>
                  <a:srgbClr val="CC3300"/>
                </a:solidFill>
              </a:rPr>
              <a:t>attuale.</a:t>
            </a:r>
          </a:p>
          <a:p>
            <a:pPr fontAlgn="base"/>
            <a:endParaRPr lang="it-IT" b="1" dirty="0">
              <a:solidFill>
                <a:srgbClr val="CC3300"/>
              </a:solidFill>
            </a:endParaRPr>
          </a:p>
          <a:p>
            <a:pPr fontAlgn="base"/>
            <a:r>
              <a:rPr lang="it-IT" b="1" dirty="0" smtClean="0">
                <a:solidFill>
                  <a:srgbClr val="CC3300"/>
                </a:solidFill>
              </a:rPr>
              <a:t>Peseranno anche le incentivazioni sulla mobilità elettrica.</a:t>
            </a:r>
          </a:p>
          <a:p>
            <a:pPr fontAlgn="base"/>
            <a:endParaRPr lang="it-IT" b="1" dirty="0">
              <a:solidFill>
                <a:srgbClr val="CC3300"/>
              </a:solidFill>
            </a:endParaRPr>
          </a:p>
          <a:p>
            <a:pPr fontAlgn="base"/>
            <a:r>
              <a:rPr lang="it-IT" b="1" dirty="0" smtClean="0">
                <a:solidFill>
                  <a:srgbClr val="CC3300"/>
                </a:solidFill>
              </a:rPr>
              <a:t>Prioritario scegliere azioni che generino incremento dell’attività economica e in questo modo attenuino il peso sulla finanza pubblica e al contempo creino opportunità per lavoratori e imprese. L’ostilità a prelievi fiscali a fine energetici si sta manifestando in vari Paesi (tipico il </a:t>
            </a:r>
            <a:r>
              <a:rPr lang="it-IT" b="1" dirty="0">
                <a:solidFill>
                  <a:srgbClr val="CC3300"/>
                </a:solidFill>
              </a:rPr>
              <a:t>caso dei </a:t>
            </a:r>
            <a:r>
              <a:rPr lang="it-IT" b="1" i="1" dirty="0">
                <a:solidFill>
                  <a:srgbClr val="CC3300"/>
                </a:solidFill>
              </a:rPr>
              <a:t>gilet </a:t>
            </a:r>
            <a:r>
              <a:rPr lang="it-IT" b="1" i="1" dirty="0" err="1">
                <a:solidFill>
                  <a:srgbClr val="CC3300"/>
                </a:solidFill>
              </a:rPr>
              <a:t>jaunes</a:t>
            </a:r>
            <a:r>
              <a:rPr lang="it-IT" b="1" i="1" dirty="0">
                <a:solidFill>
                  <a:srgbClr val="CC3300"/>
                </a:solidFill>
              </a:rPr>
              <a:t> </a:t>
            </a:r>
            <a:r>
              <a:rPr lang="it-IT" b="1" dirty="0">
                <a:solidFill>
                  <a:srgbClr val="CC3300"/>
                </a:solidFill>
              </a:rPr>
              <a:t>in </a:t>
            </a:r>
            <a:r>
              <a:rPr lang="it-IT" b="1" dirty="0" err="1" smtClean="0">
                <a:solidFill>
                  <a:srgbClr val="CC3300"/>
                </a:solidFill>
              </a:rPr>
              <a:t>Fancia</a:t>
            </a:r>
            <a:r>
              <a:rPr lang="it-IT" b="1" dirty="0" smtClean="0">
                <a:solidFill>
                  <a:srgbClr val="CC3300"/>
                </a:solidFill>
              </a:rPr>
              <a:t>)</a:t>
            </a:r>
          </a:p>
          <a:p>
            <a:pPr fontAlgn="base"/>
            <a:endParaRPr lang="it-IT" b="1" dirty="0" smtClean="0">
              <a:solidFill>
                <a:srgbClr val="CC3300"/>
              </a:solidFill>
            </a:endParaRPr>
          </a:p>
          <a:p>
            <a:pPr fontAlgn="base"/>
            <a:r>
              <a:rPr lang="it-IT" b="1" dirty="0" smtClean="0">
                <a:solidFill>
                  <a:srgbClr val="CC3300"/>
                </a:solidFill>
              </a:rPr>
              <a:t>Non è detto che l’aumento delle preoccupazioni sui cambiamenti climatici riduca l’ostilità ai prelievi fiscali</a:t>
            </a:r>
            <a:endParaRPr lang="it-IT" b="1" dirty="0">
              <a:solidFill>
                <a:srgbClr val="CC3300"/>
              </a:solidFill>
            </a:endParaRPr>
          </a:p>
          <a:p>
            <a:pPr fontAlgn="base"/>
            <a:endParaRPr lang="it-IT" sz="2000" dirty="0"/>
          </a:p>
        </p:txBody>
      </p:sp>
      <p:sp>
        <p:nvSpPr>
          <p:cNvPr id="19"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7b</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3054393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dirty="0"/>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0" y="6092824"/>
            <a:ext cx="106934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5"/>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38911" y="849807"/>
            <a:ext cx="10317989" cy="505267"/>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smtClean="0">
                <a:solidFill>
                  <a:srgbClr val="CC3300"/>
                </a:solidFill>
              </a:rPr>
              <a:t>Il </a:t>
            </a:r>
            <a:r>
              <a:rPr lang="it-IT" sz="2400" b="1" dirty="0">
                <a:solidFill>
                  <a:srgbClr val="CC3300"/>
                </a:solidFill>
              </a:rPr>
              <a:t>reperimento delle risorse finanziarie necessarie </a:t>
            </a:r>
          </a:p>
          <a:p>
            <a:pPr fontAlgn="base"/>
            <a:r>
              <a:rPr lang="it-IT" sz="800" b="1" dirty="0">
                <a:solidFill>
                  <a:srgbClr val="CC3300"/>
                </a:solidFill>
              </a:rPr>
              <a:t> </a:t>
            </a:r>
            <a:endParaRPr lang="it-IT" sz="2000" dirty="0"/>
          </a:p>
        </p:txBody>
      </p:sp>
      <p:sp>
        <p:nvSpPr>
          <p:cNvPr id="19"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7c</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
        <p:nvSpPr>
          <p:cNvPr id="14" name="object 13"/>
          <p:cNvSpPr txBox="1"/>
          <p:nvPr/>
        </p:nvSpPr>
        <p:spPr>
          <a:xfrm>
            <a:off x="187705" y="1334818"/>
            <a:ext cx="10317989" cy="5121915"/>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000" b="1" dirty="0" smtClean="0">
                <a:solidFill>
                  <a:srgbClr val="CC3300"/>
                </a:solidFill>
              </a:rPr>
              <a:t>Le </a:t>
            </a:r>
            <a:r>
              <a:rPr lang="it-IT" sz="2000" b="1" dirty="0">
                <a:solidFill>
                  <a:srgbClr val="CC3300"/>
                </a:solidFill>
              </a:rPr>
              <a:t>risorse provenienti dall’Unione europea</a:t>
            </a:r>
          </a:p>
          <a:p>
            <a:pPr fontAlgn="base"/>
            <a:endParaRPr lang="it-IT" sz="1000" b="1" dirty="0" smtClean="0"/>
          </a:p>
          <a:p>
            <a:pPr fontAlgn="base"/>
            <a:r>
              <a:rPr lang="it-IT" b="1" dirty="0">
                <a:solidFill>
                  <a:srgbClr val="CC3300"/>
                </a:solidFill>
              </a:rPr>
              <a:t>D</a:t>
            </a:r>
            <a:r>
              <a:rPr lang="it-IT" b="1" dirty="0" smtClean="0">
                <a:solidFill>
                  <a:srgbClr val="CC3300"/>
                </a:solidFill>
              </a:rPr>
              <a:t>isponibilità </a:t>
            </a:r>
            <a:r>
              <a:rPr lang="it-IT" b="1" dirty="0">
                <a:solidFill>
                  <a:srgbClr val="CC3300"/>
                </a:solidFill>
              </a:rPr>
              <a:t>connesse con il già citato Programma Ricerca e Innovazione denominato </a:t>
            </a:r>
            <a:r>
              <a:rPr lang="it-IT" b="1" dirty="0" err="1">
                <a:solidFill>
                  <a:srgbClr val="CC3300"/>
                </a:solidFill>
              </a:rPr>
              <a:t>Horizon</a:t>
            </a:r>
            <a:r>
              <a:rPr lang="it-IT" b="1" dirty="0">
                <a:solidFill>
                  <a:srgbClr val="CC3300"/>
                </a:solidFill>
              </a:rPr>
              <a:t> Europe con un budget di 100 miliardi di euro in 7 </a:t>
            </a:r>
            <a:r>
              <a:rPr lang="it-IT" b="1" dirty="0" smtClean="0">
                <a:solidFill>
                  <a:srgbClr val="CC3300"/>
                </a:solidFill>
              </a:rPr>
              <a:t>anni </a:t>
            </a:r>
          </a:p>
          <a:p>
            <a:pPr fontAlgn="base"/>
            <a:endParaRPr lang="it-IT" sz="1000" b="1" dirty="0" smtClean="0">
              <a:solidFill>
                <a:srgbClr val="CC3300"/>
              </a:solidFill>
            </a:endParaRPr>
          </a:p>
          <a:p>
            <a:pPr fontAlgn="base"/>
            <a:r>
              <a:rPr lang="it-IT" b="1" dirty="0">
                <a:solidFill>
                  <a:srgbClr val="CC3300"/>
                </a:solidFill>
              </a:rPr>
              <a:t>D</a:t>
            </a:r>
            <a:r>
              <a:rPr lang="it-IT" b="1" dirty="0" smtClean="0">
                <a:solidFill>
                  <a:srgbClr val="CC3300"/>
                </a:solidFill>
              </a:rPr>
              <a:t>isponibilità </a:t>
            </a:r>
            <a:r>
              <a:rPr lang="it-IT" b="1" dirty="0">
                <a:solidFill>
                  <a:srgbClr val="CC3300"/>
                </a:solidFill>
              </a:rPr>
              <a:t>allocate potenzialmente all’Italia nel contesto dei Fondi europei destinati alle politiche di coesione (cosiddetti Fondi strutturali in particolare quelli denominati PON POR).  </a:t>
            </a:r>
            <a:endParaRPr lang="it-IT" b="1" dirty="0" smtClean="0">
              <a:solidFill>
                <a:srgbClr val="CC3300"/>
              </a:solidFill>
            </a:endParaRPr>
          </a:p>
          <a:p>
            <a:pPr fontAlgn="base"/>
            <a:endParaRPr lang="it-IT" sz="1000" b="1" dirty="0">
              <a:solidFill>
                <a:srgbClr val="CC3300"/>
              </a:solidFill>
            </a:endParaRPr>
          </a:p>
          <a:p>
            <a:pPr fontAlgn="base"/>
            <a:r>
              <a:rPr lang="it-IT" b="1" dirty="0" smtClean="0">
                <a:solidFill>
                  <a:srgbClr val="CC3300"/>
                </a:solidFill>
              </a:rPr>
              <a:t>Livelli di utilizzo italiano gravemente insufficiente a </a:t>
            </a:r>
            <a:r>
              <a:rPr lang="it-IT" b="1" dirty="0">
                <a:solidFill>
                  <a:srgbClr val="CC3300"/>
                </a:solidFill>
              </a:rPr>
              <a:t>maggio 2019 risultavano a Bruxelles documentate spese per soli 17,3 miliardi su 75,2 di fondi strutturali e di investimento del ciclo 2014-2020 </a:t>
            </a:r>
            <a:r>
              <a:rPr lang="it-IT" b="1" dirty="0" smtClean="0">
                <a:solidFill>
                  <a:srgbClr val="CC3300"/>
                </a:solidFill>
              </a:rPr>
              <a:t>. </a:t>
            </a:r>
            <a:r>
              <a:rPr lang="it-IT" b="1" dirty="0">
                <a:solidFill>
                  <a:srgbClr val="CC3300"/>
                </a:solidFill>
              </a:rPr>
              <a:t>Il prossimo ciclo dovrà vedere meccanismi di programmazione e gestione ben più efficienti di quelli attuali perché questa cospicua disponibilità di risorse possa essere efficacemente destinata a conseguire gli obiettivi inseriti nei documenti di programmazione nei settori energia e clima attualmente in discussione. </a:t>
            </a:r>
            <a:endParaRPr lang="it-IT" b="1" dirty="0" smtClean="0">
              <a:solidFill>
                <a:srgbClr val="CC3300"/>
              </a:solidFill>
            </a:endParaRPr>
          </a:p>
          <a:p>
            <a:pPr fontAlgn="base"/>
            <a:endParaRPr lang="it-IT" sz="1000" b="1" dirty="0" smtClean="0">
              <a:solidFill>
                <a:srgbClr val="CC3300"/>
              </a:solidFill>
            </a:endParaRPr>
          </a:p>
          <a:p>
            <a:pPr fontAlgn="base"/>
            <a:r>
              <a:rPr lang="it-IT" b="1" dirty="0" smtClean="0">
                <a:solidFill>
                  <a:srgbClr val="CC3300"/>
                </a:solidFill>
              </a:rPr>
              <a:t>Gli </a:t>
            </a:r>
            <a:r>
              <a:rPr lang="it-IT" b="1" dirty="0">
                <a:solidFill>
                  <a:srgbClr val="CC3300"/>
                </a:solidFill>
              </a:rPr>
              <a:t>investimenti a carattere infrastrutturale (prevalentemente al Sud che più ne ha bisogno) sono perfettamente coerenti con le finalità dei Fondi di coesione e la loro gestione è più facile rispetto a interventi più frammentati e di consistenza unitaria minore. </a:t>
            </a:r>
            <a:endParaRPr lang="it-IT" b="1" dirty="0" smtClean="0">
              <a:solidFill>
                <a:srgbClr val="CC3300"/>
              </a:solidFill>
            </a:endParaRPr>
          </a:p>
          <a:p>
            <a:pPr fontAlgn="base"/>
            <a:endParaRPr lang="it-IT" sz="1000" b="1" dirty="0">
              <a:solidFill>
                <a:srgbClr val="CC3300"/>
              </a:solidFill>
            </a:endParaRPr>
          </a:p>
          <a:p>
            <a:pPr fontAlgn="base"/>
            <a:r>
              <a:rPr lang="it-IT" b="1" dirty="0" smtClean="0">
                <a:solidFill>
                  <a:srgbClr val="CC3300"/>
                </a:solidFill>
              </a:rPr>
              <a:t>Come </a:t>
            </a:r>
            <a:r>
              <a:rPr lang="it-IT" b="1" dirty="0">
                <a:solidFill>
                  <a:srgbClr val="CC3300"/>
                </a:solidFill>
              </a:rPr>
              <a:t>esempio positivo si può menzionare l’accesso a meccanismi di questo tipo realizzato negli anni scorsi da Terna</a:t>
            </a:r>
            <a:r>
              <a:rPr lang="it-IT" b="1" dirty="0" smtClean="0">
                <a:solidFill>
                  <a:srgbClr val="CC3300"/>
                </a:solidFill>
              </a:rPr>
              <a:t>.</a:t>
            </a:r>
            <a:endParaRPr lang="it-IT" b="1" dirty="0">
              <a:solidFill>
                <a:srgbClr val="CC3300"/>
              </a:solidFill>
            </a:endParaRPr>
          </a:p>
        </p:txBody>
      </p:sp>
    </p:spTree>
    <p:extLst>
      <p:ext uri="{BB962C8B-B14F-4D97-AF65-F5344CB8AC3E}">
        <p14:creationId xmlns:p14="http://schemas.microsoft.com/office/powerpoint/2010/main" val="1555591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0" y="6092824"/>
            <a:ext cx="106934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12700" y="-18555"/>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38911" y="849807"/>
            <a:ext cx="10317989" cy="813043"/>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smtClean="0">
                <a:solidFill>
                  <a:srgbClr val="CC3300"/>
                </a:solidFill>
              </a:rPr>
              <a:t>Il </a:t>
            </a:r>
            <a:r>
              <a:rPr lang="it-IT" sz="2400" b="1" dirty="0">
                <a:solidFill>
                  <a:srgbClr val="CC3300"/>
                </a:solidFill>
              </a:rPr>
              <a:t>reperimento delle risorse finanziarie necessarie </a:t>
            </a:r>
          </a:p>
          <a:p>
            <a:pPr fontAlgn="base"/>
            <a:r>
              <a:rPr lang="it-IT" sz="800" b="1" dirty="0">
                <a:solidFill>
                  <a:srgbClr val="CC3300"/>
                </a:solidFill>
              </a:rPr>
              <a:t> </a:t>
            </a:r>
          </a:p>
          <a:p>
            <a:pPr fontAlgn="base"/>
            <a:r>
              <a:rPr lang="it-IT" sz="2000" b="1" dirty="0">
                <a:solidFill>
                  <a:srgbClr val="CC3300"/>
                </a:solidFill>
              </a:rPr>
              <a:t> </a:t>
            </a:r>
            <a:endParaRPr lang="it-IT" sz="2000" dirty="0"/>
          </a:p>
        </p:txBody>
      </p:sp>
      <p:sp>
        <p:nvSpPr>
          <p:cNvPr id="19"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7d</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
        <p:nvSpPr>
          <p:cNvPr id="14" name="object 13"/>
          <p:cNvSpPr txBox="1"/>
          <p:nvPr/>
        </p:nvSpPr>
        <p:spPr>
          <a:xfrm>
            <a:off x="438912" y="1479813"/>
            <a:ext cx="10317989" cy="4321696"/>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000" dirty="0"/>
              <a:t> </a:t>
            </a:r>
            <a:r>
              <a:rPr lang="it-IT" sz="2200" b="1" dirty="0" smtClean="0">
                <a:solidFill>
                  <a:srgbClr val="CC3300"/>
                </a:solidFill>
              </a:rPr>
              <a:t>Rapporto </a:t>
            </a:r>
            <a:r>
              <a:rPr lang="it-IT" sz="2200" b="1" dirty="0">
                <a:solidFill>
                  <a:srgbClr val="CC3300"/>
                </a:solidFill>
              </a:rPr>
              <a:t>con le istituzioni finanziarie internazionali </a:t>
            </a:r>
            <a:endParaRPr lang="it-IT" sz="2200" b="1" dirty="0" smtClean="0">
              <a:solidFill>
                <a:srgbClr val="CC3300"/>
              </a:solidFill>
            </a:endParaRPr>
          </a:p>
          <a:p>
            <a:pPr fontAlgn="base"/>
            <a:endParaRPr lang="it-IT" sz="2000" b="1" dirty="0">
              <a:solidFill>
                <a:srgbClr val="CC3300"/>
              </a:solidFill>
            </a:endParaRPr>
          </a:p>
          <a:p>
            <a:r>
              <a:rPr lang="it-IT" sz="2000" b="1" dirty="0">
                <a:solidFill>
                  <a:srgbClr val="CC3300"/>
                </a:solidFill>
              </a:rPr>
              <a:t> Il principale contributo alla disponibilità di risorse finanziarie verrà dai grandi protagonisti della finanza internazionale che stanno orientando le proprie risorse al sostegno della transizione energetica e della protezione dell’ambiente. Soprattutto si muovono in questa direzione le istituzioni finanziarie internazionali. </a:t>
            </a:r>
          </a:p>
          <a:p>
            <a:r>
              <a:rPr lang="it-IT" sz="2000" b="1" dirty="0">
                <a:solidFill>
                  <a:srgbClr val="CC3300"/>
                </a:solidFill>
              </a:rPr>
              <a:t> </a:t>
            </a:r>
          </a:p>
          <a:p>
            <a:r>
              <a:rPr lang="it-IT" sz="2000" b="1" dirty="0">
                <a:solidFill>
                  <a:srgbClr val="CC3300"/>
                </a:solidFill>
              </a:rPr>
              <a:t>La Banca Mondiale sta attribuendo la massima priorità alle tematiche ambientali e più specificamente alla lotta ai cambiamenti climatici. In linea generale su scala mondiale sono decisioni da salutare con grande favore. C’è da segnalare un notevole ritardo trattandosi di attuazione di indicazioni formulate in occasione della COP 21 (Parigi 2015). </a:t>
            </a:r>
          </a:p>
          <a:p>
            <a:r>
              <a:rPr lang="it-IT" sz="2000" b="1" dirty="0">
                <a:solidFill>
                  <a:srgbClr val="CC3300"/>
                </a:solidFill>
              </a:rPr>
              <a:t> </a:t>
            </a:r>
          </a:p>
          <a:p>
            <a:r>
              <a:rPr lang="it-IT" sz="2000" b="1" dirty="0">
                <a:solidFill>
                  <a:srgbClr val="CC3300"/>
                </a:solidFill>
              </a:rPr>
              <a:t>Quanto alla BEI che ha deciso di interrompere i propri investimenti in iniziative legate alle fonti fossili, </a:t>
            </a:r>
            <a:r>
              <a:rPr lang="it-IT" sz="2000" b="1" dirty="0" smtClean="0">
                <a:solidFill>
                  <a:srgbClr val="CC3300"/>
                </a:solidFill>
              </a:rPr>
              <a:t>va a mio avviso approfondita la scelta di trattare </a:t>
            </a:r>
            <a:r>
              <a:rPr lang="it-IT" sz="2000" b="1" dirty="0">
                <a:solidFill>
                  <a:srgbClr val="CC3300"/>
                </a:solidFill>
              </a:rPr>
              <a:t>alla stessa stregua carbone </a:t>
            </a:r>
            <a:r>
              <a:rPr lang="it-IT" sz="2000" b="1" dirty="0" smtClean="0">
                <a:solidFill>
                  <a:srgbClr val="CC3300"/>
                </a:solidFill>
              </a:rPr>
              <a:t>e gas</a:t>
            </a:r>
            <a:endParaRPr lang="it-IT" sz="2000" b="1" dirty="0">
              <a:solidFill>
                <a:srgbClr val="CC3300"/>
              </a:solidFill>
            </a:endParaRPr>
          </a:p>
        </p:txBody>
      </p:sp>
    </p:spTree>
    <p:extLst>
      <p:ext uri="{BB962C8B-B14F-4D97-AF65-F5344CB8AC3E}">
        <p14:creationId xmlns:p14="http://schemas.microsoft.com/office/powerpoint/2010/main" val="1555591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0" y="6092824"/>
            <a:ext cx="106934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5"/>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38911" y="849807"/>
            <a:ext cx="10317989" cy="813043"/>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smtClean="0">
                <a:solidFill>
                  <a:srgbClr val="CC3300"/>
                </a:solidFill>
              </a:rPr>
              <a:t>Il </a:t>
            </a:r>
            <a:r>
              <a:rPr lang="it-IT" sz="2400" b="1" dirty="0">
                <a:solidFill>
                  <a:srgbClr val="CC3300"/>
                </a:solidFill>
              </a:rPr>
              <a:t>reperimento delle risorse finanziarie necessarie </a:t>
            </a:r>
          </a:p>
          <a:p>
            <a:pPr fontAlgn="base"/>
            <a:r>
              <a:rPr lang="it-IT" sz="800" b="1" dirty="0">
                <a:solidFill>
                  <a:srgbClr val="CC3300"/>
                </a:solidFill>
              </a:rPr>
              <a:t> </a:t>
            </a:r>
          </a:p>
          <a:p>
            <a:pPr fontAlgn="base"/>
            <a:endParaRPr lang="it-IT" sz="2000" dirty="0"/>
          </a:p>
        </p:txBody>
      </p:sp>
      <p:sp>
        <p:nvSpPr>
          <p:cNvPr id="19"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7e</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
        <p:nvSpPr>
          <p:cNvPr id="14" name="object 13"/>
          <p:cNvSpPr txBox="1"/>
          <p:nvPr/>
        </p:nvSpPr>
        <p:spPr>
          <a:xfrm>
            <a:off x="344862" y="1194773"/>
            <a:ext cx="10317989" cy="5306581"/>
          </a:xfrm>
          <a:prstGeom prst="rect">
            <a:avLst/>
          </a:prstGeom>
          <a:solidFill>
            <a:schemeClr val="accent3">
              <a:lumMod val="40000"/>
              <a:lumOff val="60000"/>
            </a:schemeClr>
          </a:solidFill>
        </p:spPr>
        <p:txBody>
          <a:bodyPr vert="horz" wrap="square" lIns="0" tIns="12700" rIns="0" bIns="0" rtlCol="0">
            <a:spAutoFit/>
          </a:bodyPr>
          <a:lstStyle/>
          <a:p>
            <a:pPr fontAlgn="base"/>
            <a:r>
              <a:rPr lang="it-IT" sz="1600" dirty="0"/>
              <a:t> </a:t>
            </a:r>
          </a:p>
          <a:p>
            <a:pPr fontAlgn="base"/>
            <a:r>
              <a:rPr lang="it-IT" sz="2000" b="1" dirty="0">
                <a:solidFill>
                  <a:srgbClr val="CC3300"/>
                </a:solidFill>
              </a:rPr>
              <a:t>Rapporti con imprese del mondo della finanza e dell’industria: opportunità e criticità </a:t>
            </a:r>
          </a:p>
          <a:p>
            <a:endParaRPr lang="it-IT" b="1" dirty="0" smtClean="0">
              <a:solidFill>
                <a:srgbClr val="CC3300"/>
              </a:solidFill>
            </a:endParaRPr>
          </a:p>
          <a:p>
            <a:r>
              <a:rPr lang="it-IT" b="1" dirty="0" smtClean="0">
                <a:solidFill>
                  <a:srgbClr val="CC3300"/>
                </a:solidFill>
              </a:rPr>
              <a:t>Primari </a:t>
            </a:r>
            <a:r>
              <a:rPr lang="it-IT" b="1" dirty="0">
                <a:solidFill>
                  <a:srgbClr val="CC3300"/>
                </a:solidFill>
              </a:rPr>
              <a:t>operatori </a:t>
            </a:r>
            <a:r>
              <a:rPr lang="it-IT" b="1" dirty="0" smtClean="0">
                <a:solidFill>
                  <a:srgbClr val="CC3300"/>
                </a:solidFill>
              </a:rPr>
              <a:t>della finanza privata si </a:t>
            </a:r>
            <a:r>
              <a:rPr lang="it-IT" b="1" dirty="0">
                <a:solidFill>
                  <a:srgbClr val="CC3300"/>
                </a:solidFill>
              </a:rPr>
              <a:t>dichiarano impegnati a una selezione innovativa delle iniziative da finanziarie nel comparto energetico riducendo </a:t>
            </a:r>
            <a:r>
              <a:rPr lang="it-IT" b="1" dirty="0" smtClean="0">
                <a:solidFill>
                  <a:srgbClr val="CC3300"/>
                </a:solidFill>
              </a:rPr>
              <a:t>il sostegno alle </a:t>
            </a:r>
            <a:r>
              <a:rPr lang="it-IT" b="1" dirty="0">
                <a:solidFill>
                  <a:srgbClr val="CC3300"/>
                </a:solidFill>
              </a:rPr>
              <a:t>fonti fossili (un esempio è BNP </a:t>
            </a:r>
            <a:r>
              <a:rPr lang="it-IT" b="1" dirty="0" err="1">
                <a:solidFill>
                  <a:srgbClr val="CC3300"/>
                </a:solidFill>
              </a:rPr>
              <a:t>Paribas</a:t>
            </a:r>
            <a:r>
              <a:rPr lang="it-IT" b="1" dirty="0">
                <a:solidFill>
                  <a:srgbClr val="CC3300"/>
                </a:solidFill>
              </a:rPr>
              <a:t>) . </a:t>
            </a:r>
            <a:endParaRPr lang="it-IT" b="1" dirty="0" smtClean="0">
              <a:solidFill>
                <a:srgbClr val="CC3300"/>
              </a:solidFill>
            </a:endParaRPr>
          </a:p>
          <a:p>
            <a:r>
              <a:rPr lang="it-IT" b="1" dirty="0" smtClean="0">
                <a:solidFill>
                  <a:srgbClr val="CC3300"/>
                </a:solidFill>
              </a:rPr>
              <a:t>Decisioni analoghe sono in corso da parte dei gestori dei  </a:t>
            </a:r>
            <a:r>
              <a:rPr lang="it-IT" b="1" dirty="0">
                <a:solidFill>
                  <a:srgbClr val="CC3300"/>
                </a:solidFill>
              </a:rPr>
              <a:t>Fondi Pensione. </a:t>
            </a:r>
            <a:endParaRPr lang="it-IT" b="1" dirty="0" smtClean="0">
              <a:solidFill>
                <a:srgbClr val="CC3300"/>
              </a:solidFill>
            </a:endParaRPr>
          </a:p>
          <a:p>
            <a:endParaRPr lang="it-IT" b="1" dirty="0" smtClean="0">
              <a:solidFill>
                <a:srgbClr val="CC3300"/>
              </a:solidFill>
            </a:endParaRPr>
          </a:p>
          <a:p>
            <a:r>
              <a:rPr lang="it-IT" b="1" dirty="0" smtClean="0">
                <a:solidFill>
                  <a:srgbClr val="CC3300"/>
                </a:solidFill>
              </a:rPr>
              <a:t>Circa </a:t>
            </a:r>
            <a:r>
              <a:rPr lang="it-IT" b="1" dirty="0">
                <a:solidFill>
                  <a:srgbClr val="CC3300"/>
                </a:solidFill>
              </a:rPr>
              <a:t>200 aziende </a:t>
            </a:r>
            <a:r>
              <a:rPr lang="it-IT" b="1" dirty="0" smtClean="0">
                <a:solidFill>
                  <a:srgbClr val="CC3300"/>
                </a:solidFill>
              </a:rPr>
              <a:t>di </a:t>
            </a:r>
            <a:r>
              <a:rPr lang="it-IT" b="1" dirty="0">
                <a:solidFill>
                  <a:srgbClr val="CC3300"/>
                </a:solidFill>
              </a:rPr>
              <a:t>rilievo a livello internazionale, riunite in un’associazione denominata RE100 si sono impegnate a usare energia 100% </a:t>
            </a:r>
            <a:r>
              <a:rPr lang="it-IT" b="1" dirty="0" smtClean="0">
                <a:solidFill>
                  <a:srgbClr val="CC3300"/>
                </a:solidFill>
              </a:rPr>
              <a:t>rinnovabile (un </a:t>
            </a:r>
            <a:r>
              <a:rPr lang="it-IT" b="1" dirty="0">
                <a:solidFill>
                  <a:srgbClr val="CC3300"/>
                </a:solidFill>
              </a:rPr>
              <a:t>segnale che potrebbe innescare analoghi </a:t>
            </a:r>
            <a:r>
              <a:rPr lang="it-IT" b="1" dirty="0" smtClean="0">
                <a:solidFill>
                  <a:srgbClr val="CC3300"/>
                </a:solidFill>
              </a:rPr>
              <a:t>impegni). </a:t>
            </a:r>
            <a:r>
              <a:rPr lang="it-IT" b="1" dirty="0">
                <a:solidFill>
                  <a:srgbClr val="CC3300"/>
                </a:solidFill>
              </a:rPr>
              <a:t>Sono in atto anche altre iniziative di informazione e coordinamento in tal senso alle quali potranno collaborare anche soggetti italiani.</a:t>
            </a:r>
          </a:p>
          <a:p>
            <a:r>
              <a:rPr lang="it-IT" b="1" dirty="0">
                <a:solidFill>
                  <a:srgbClr val="CC3300"/>
                </a:solidFill>
              </a:rPr>
              <a:t> </a:t>
            </a:r>
          </a:p>
          <a:p>
            <a:r>
              <a:rPr lang="it-IT" b="1" dirty="0" smtClean="0">
                <a:solidFill>
                  <a:srgbClr val="CC3300"/>
                </a:solidFill>
              </a:rPr>
              <a:t>Più </a:t>
            </a:r>
            <a:r>
              <a:rPr lang="it-IT" b="1" dirty="0">
                <a:solidFill>
                  <a:srgbClr val="CC3300"/>
                </a:solidFill>
              </a:rPr>
              <a:t>in generale </a:t>
            </a:r>
            <a:r>
              <a:rPr lang="it-IT" b="1" dirty="0" smtClean="0">
                <a:solidFill>
                  <a:srgbClr val="CC3300"/>
                </a:solidFill>
              </a:rPr>
              <a:t>osservo che nel </a:t>
            </a:r>
            <a:r>
              <a:rPr lang="it-IT" b="1" dirty="0">
                <a:solidFill>
                  <a:srgbClr val="CC3300"/>
                </a:solidFill>
              </a:rPr>
              <a:t>contesto del processo di pianificazione relativo a energia e clima </a:t>
            </a:r>
            <a:r>
              <a:rPr lang="it-IT" b="1" dirty="0" smtClean="0">
                <a:solidFill>
                  <a:srgbClr val="CC3300"/>
                </a:solidFill>
              </a:rPr>
              <a:t>va evitato </a:t>
            </a:r>
            <a:r>
              <a:rPr lang="it-IT" b="1" dirty="0">
                <a:solidFill>
                  <a:srgbClr val="CC3300"/>
                </a:solidFill>
              </a:rPr>
              <a:t>a livello nazionale che le grandi imprese del settore energia, in particolare quelle a partecipazione pubblica </a:t>
            </a:r>
            <a:r>
              <a:rPr lang="it-IT" b="1" dirty="0" smtClean="0">
                <a:solidFill>
                  <a:srgbClr val="CC3300"/>
                </a:solidFill>
              </a:rPr>
              <a:t>siano </a:t>
            </a:r>
            <a:r>
              <a:rPr lang="it-IT" b="1" dirty="0">
                <a:solidFill>
                  <a:srgbClr val="CC3300"/>
                </a:solidFill>
              </a:rPr>
              <a:t>percepite da alcuni interlocutori come un avversario; sono al contrario </a:t>
            </a:r>
            <a:r>
              <a:rPr lang="it-IT" b="1" dirty="0" smtClean="0">
                <a:solidFill>
                  <a:srgbClr val="CC3300"/>
                </a:solidFill>
              </a:rPr>
              <a:t>parti </a:t>
            </a:r>
            <a:r>
              <a:rPr lang="it-IT" b="1" dirty="0">
                <a:solidFill>
                  <a:srgbClr val="CC3300"/>
                </a:solidFill>
              </a:rPr>
              <a:t>essenziali con le quali dialogare: con il loro apporto la transizione sarà più tempestiva e funzionale mentre se avvenisse contro di esse le conseguenze sul piano dell’occupazione, della finanza pubblica e del posizionamento industriale dell’Italia potrebbero essere serie. </a:t>
            </a:r>
            <a:endParaRPr lang="it-IT" b="1" dirty="0" smtClean="0">
              <a:solidFill>
                <a:srgbClr val="CC3300"/>
              </a:solidFill>
            </a:endParaRPr>
          </a:p>
          <a:p>
            <a:pPr fontAlgn="base"/>
            <a:endParaRPr lang="it-IT" sz="2000" dirty="0"/>
          </a:p>
        </p:txBody>
      </p:sp>
    </p:spTree>
    <p:extLst>
      <p:ext uri="{BB962C8B-B14F-4D97-AF65-F5344CB8AC3E}">
        <p14:creationId xmlns:p14="http://schemas.microsoft.com/office/powerpoint/2010/main" val="1555591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0" y="6092824"/>
            <a:ext cx="106934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5"/>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38911" y="849807"/>
            <a:ext cx="10317989" cy="813043"/>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smtClean="0">
                <a:solidFill>
                  <a:srgbClr val="CC3300"/>
                </a:solidFill>
              </a:rPr>
              <a:t>Il </a:t>
            </a:r>
            <a:r>
              <a:rPr lang="it-IT" sz="2400" b="1" dirty="0">
                <a:solidFill>
                  <a:srgbClr val="CC3300"/>
                </a:solidFill>
              </a:rPr>
              <a:t>reperimento delle risorse finanziarie necessarie </a:t>
            </a:r>
          </a:p>
          <a:p>
            <a:pPr fontAlgn="base"/>
            <a:r>
              <a:rPr lang="it-IT" sz="800" b="1" dirty="0">
                <a:solidFill>
                  <a:srgbClr val="CC3300"/>
                </a:solidFill>
              </a:rPr>
              <a:t> </a:t>
            </a:r>
          </a:p>
          <a:p>
            <a:pPr fontAlgn="base"/>
            <a:endParaRPr lang="it-IT" sz="2000" dirty="0"/>
          </a:p>
        </p:txBody>
      </p:sp>
      <p:sp>
        <p:nvSpPr>
          <p:cNvPr id="19"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7f</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
        <p:nvSpPr>
          <p:cNvPr id="14" name="object 13"/>
          <p:cNvSpPr txBox="1"/>
          <p:nvPr/>
        </p:nvSpPr>
        <p:spPr>
          <a:xfrm>
            <a:off x="344862" y="1194773"/>
            <a:ext cx="10317989" cy="5306581"/>
          </a:xfrm>
          <a:prstGeom prst="rect">
            <a:avLst/>
          </a:prstGeom>
          <a:solidFill>
            <a:schemeClr val="accent3">
              <a:lumMod val="40000"/>
              <a:lumOff val="60000"/>
            </a:schemeClr>
          </a:solidFill>
        </p:spPr>
        <p:txBody>
          <a:bodyPr vert="horz" wrap="square" lIns="0" tIns="12700" rIns="0" bIns="0" rtlCol="0">
            <a:spAutoFit/>
          </a:bodyPr>
          <a:lstStyle/>
          <a:p>
            <a:pPr fontAlgn="base"/>
            <a:r>
              <a:rPr lang="it-IT" sz="1600" dirty="0"/>
              <a:t> </a:t>
            </a:r>
          </a:p>
          <a:p>
            <a:pPr fontAlgn="base"/>
            <a:r>
              <a:rPr lang="it-IT" sz="2000" b="1" dirty="0">
                <a:solidFill>
                  <a:srgbClr val="CC3300"/>
                </a:solidFill>
              </a:rPr>
              <a:t>Rapporti con imprese del mondo della finanza e dell’industria: opportunità e criticità </a:t>
            </a:r>
          </a:p>
          <a:p>
            <a:endParaRPr lang="it-IT" b="1" dirty="0" smtClean="0">
              <a:solidFill>
                <a:srgbClr val="CC3300"/>
              </a:solidFill>
            </a:endParaRPr>
          </a:p>
          <a:p>
            <a:r>
              <a:rPr lang="it-IT" b="1" dirty="0" smtClean="0">
                <a:solidFill>
                  <a:srgbClr val="CC3300"/>
                </a:solidFill>
              </a:rPr>
              <a:t>Non </a:t>
            </a:r>
            <a:r>
              <a:rPr lang="it-IT" b="1" dirty="0">
                <a:solidFill>
                  <a:srgbClr val="CC3300"/>
                </a:solidFill>
              </a:rPr>
              <a:t>vedo ancora un rischio pronunciato e immediato in tal senso ma alcuni segnali di una deindustrializzazione strisciante in atto nel Paese non vanno sottovalutati. Gli interessi esteri sul tessuto produttivo italiano sono robusti e va evitato che nel nome di un’auspicabile conversione produttiva in realtà si favorisca la deindustrializzazione che è tutt’altra cosa; in particolare va tenuto presente che l’energia è, insieme alle ICT, un settore trasversalmente abilitante per tanti altri comparti e vanno evitate mosse avventate; programmazione di medio lungo termine, gradualità coinvolgimento sono modalità di approccio necessarie in processi di tale complessità e rilevanza. </a:t>
            </a:r>
            <a:endParaRPr lang="it-IT" b="1" dirty="0" smtClean="0">
              <a:solidFill>
                <a:srgbClr val="CC3300"/>
              </a:solidFill>
            </a:endParaRPr>
          </a:p>
          <a:p>
            <a:endParaRPr lang="it-IT" b="1" dirty="0">
              <a:solidFill>
                <a:srgbClr val="CC3300"/>
              </a:solidFill>
            </a:endParaRPr>
          </a:p>
          <a:p>
            <a:r>
              <a:rPr lang="it-IT" b="1" dirty="0" smtClean="0">
                <a:solidFill>
                  <a:srgbClr val="CC3300"/>
                </a:solidFill>
              </a:rPr>
              <a:t>Da </a:t>
            </a:r>
            <a:r>
              <a:rPr lang="it-IT" b="1" dirty="0">
                <a:solidFill>
                  <a:srgbClr val="CC3300"/>
                </a:solidFill>
              </a:rPr>
              <a:t>evitare soprattutto la proclamazione di obiettivi poco realistici come velocità di conseguimento: si rischia di mettere in crisi la vecchia soluzione senza che sia operante la nuova a condizioni accettabili, anche per effetto di contraccolpi sui mercati finanziari e con ripercussioni sull’occupazione. </a:t>
            </a:r>
          </a:p>
          <a:p>
            <a:r>
              <a:rPr lang="it-IT" b="1" dirty="0">
                <a:solidFill>
                  <a:srgbClr val="CC3300"/>
                </a:solidFill>
              </a:rPr>
              <a:t> </a:t>
            </a:r>
          </a:p>
          <a:p>
            <a:r>
              <a:rPr lang="it-IT" b="1" dirty="0">
                <a:solidFill>
                  <a:srgbClr val="CC3300"/>
                </a:solidFill>
              </a:rPr>
              <a:t>Anche in questo contesto si conferma l’osservazione che quanto più il quadro delle scelte strategiche e operative consentirà di rendere remunerativi gli investimenti virtuosi per lo sviluppo sostenibile, tanto più velocemente ed efficacemente la transizione auspicata avrà luogo. </a:t>
            </a:r>
          </a:p>
          <a:p>
            <a:pPr fontAlgn="base"/>
            <a:endParaRPr lang="it-IT" sz="2000" dirty="0"/>
          </a:p>
        </p:txBody>
      </p:sp>
    </p:spTree>
    <p:extLst>
      <p:ext uri="{BB962C8B-B14F-4D97-AF65-F5344CB8AC3E}">
        <p14:creationId xmlns:p14="http://schemas.microsoft.com/office/powerpoint/2010/main" val="2287049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0" y="6092824"/>
            <a:ext cx="106934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5"/>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38911" y="849807"/>
            <a:ext cx="10317989" cy="4598695"/>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smtClean="0">
                <a:solidFill>
                  <a:srgbClr val="CC3300"/>
                </a:solidFill>
              </a:rPr>
              <a:t>Rilievo </a:t>
            </a:r>
            <a:r>
              <a:rPr lang="it-IT" sz="2400" b="1" dirty="0">
                <a:solidFill>
                  <a:srgbClr val="CC3300"/>
                </a:solidFill>
              </a:rPr>
              <a:t>del ruolo del gas nella transizione energetica</a:t>
            </a:r>
            <a:r>
              <a:rPr lang="it-IT" sz="2000" b="1" dirty="0">
                <a:solidFill>
                  <a:srgbClr val="CC3300"/>
                </a:solidFill>
              </a:rPr>
              <a:t> </a:t>
            </a:r>
          </a:p>
          <a:p>
            <a:pPr fontAlgn="base"/>
            <a:r>
              <a:rPr lang="it-IT" sz="1600" b="1" dirty="0">
                <a:solidFill>
                  <a:srgbClr val="CC3300"/>
                </a:solidFill>
              </a:rPr>
              <a:t> </a:t>
            </a:r>
            <a:endParaRPr lang="it-IT" sz="1600" b="1" dirty="0" smtClean="0">
              <a:solidFill>
                <a:srgbClr val="CC3300"/>
              </a:solidFill>
            </a:endParaRPr>
          </a:p>
          <a:p>
            <a:r>
              <a:rPr lang="it-IT" sz="2000" b="1" dirty="0">
                <a:solidFill>
                  <a:srgbClr val="CC3300"/>
                </a:solidFill>
              </a:rPr>
              <a:t>Molti paesi stanno ricorrendo al gas per realizzare la sostituzione del carbone </a:t>
            </a:r>
            <a:r>
              <a:rPr lang="it-IT" sz="2000" b="1" dirty="0" smtClean="0">
                <a:solidFill>
                  <a:srgbClr val="CC3300"/>
                </a:solidFill>
              </a:rPr>
              <a:t>e/o </a:t>
            </a:r>
            <a:r>
              <a:rPr lang="it-IT" sz="2000" b="1" dirty="0">
                <a:solidFill>
                  <a:srgbClr val="CC3300"/>
                </a:solidFill>
              </a:rPr>
              <a:t>del nucleare nella produzione di energia elettrica: il caso più consistente è in Europa quello della Germania e nel mondo quello della Cina </a:t>
            </a:r>
            <a:r>
              <a:rPr lang="it-IT" sz="2000" b="1" dirty="0" smtClean="0">
                <a:solidFill>
                  <a:srgbClr val="CC3300"/>
                </a:solidFill>
              </a:rPr>
              <a:t>in </a:t>
            </a:r>
            <a:r>
              <a:rPr lang="it-IT" sz="2000" b="1" dirty="0">
                <a:solidFill>
                  <a:srgbClr val="CC3300"/>
                </a:solidFill>
              </a:rPr>
              <a:t>considerazione del ben diverso impatto sull’emissione di CO2 - circa la metà rispetto al carbone a parità di energia elettrica prodotta - e sull’inquinamento da particolati oltre che il vantaggio di rendimento - 60 % contro 45 % - nella produzione termoelettrica legato all’uso in centrali a ciclo combinato. </a:t>
            </a:r>
            <a:endParaRPr lang="it-IT" sz="2000" b="1" dirty="0" smtClean="0">
              <a:solidFill>
                <a:srgbClr val="CC3300"/>
              </a:solidFill>
            </a:endParaRPr>
          </a:p>
          <a:p>
            <a:endParaRPr lang="it-IT" b="1" dirty="0">
              <a:solidFill>
                <a:srgbClr val="CC3300"/>
              </a:solidFill>
            </a:endParaRPr>
          </a:p>
          <a:p>
            <a:r>
              <a:rPr lang="it-IT" sz="2000" b="1" dirty="0" smtClean="0">
                <a:solidFill>
                  <a:srgbClr val="CC3300"/>
                </a:solidFill>
              </a:rPr>
              <a:t>Il </a:t>
            </a:r>
            <a:r>
              <a:rPr lang="it-IT" sz="2000" b="1" dirty="0">
                <a:solidFill>
                  <a:srgbClr val="CC3300"/>
                </a:solidFill>
              </a:rPr>
              <a:t>compromesso adottato in sede BEI (rinvio dell’applicazione al 2021) potrebbe favorire un approfondimento che in sede italiana dovrebbe essere condotto tenendo conto dell’incidenza del gas naturale nel nostro approvvigionamento energetico (non solo per la produzione termo elettrica ma anche per altre tipologie di attività industriali) coinvolgendo in un’analisi approfondita gli operatori del settore e primariamente gli operatori a partecipazione pubblica ENEL, ENI, SNAM. </a:t>
            </a:r>
          </a:p>
        </p:txBody>
      </p:sp>
      <p:sp>
        <p:nvSpPr>
          <p:cNvPr id="19"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8a</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1328102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0" y="6092824"/>
            <a:ext cx="106934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5"/>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38911" y="849807"/>
            <a:ext cx="10317989" cy="6291466"/>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smtClean="0">
                <a:solidFill>
                  <a:srgbClr val="CC3300"/>
                </a:solidFill>
              </a:rPr>
              <a:t>Rilievo </a:t>
            </a:r>
            <a:r>
              <a:rPr lang="it-IT" sz="2400" b="1" dirty="0">
                <a:solidFill>
                  <a:srgbClr val="CC3300"/>
                </a:solidFill>
              </a:rPr>
              <a:t>del ruolo del gas nella transizione energetica</a:t>
            </a:r>
            <a:r>
              <a:rPr lang="it-IT" sz="2000" b="1" dirty="0">
                <a:solidFill>
                  <a:srgbClr val="CC3300"/>
                </a:solidFill>
              </a:rPr>
              <a:t> </a:t>
            </a:r>
          </a:p>
          <a:p>
            <a:pPr fontAlgn="base"/>
            <a:r>
              <a:rPr lang="it-IT" sz="1600" b="1" dirty="0">
                <a:solidFill>
                  <a:srgbClr val="CC3300"/>
                </a:solidFill>
              </a:rPr>
              <a:t> </a:t>
            </a:r>
            <a:endParaRPr lang="it-IT" sz="2000" b="1" dirty="0">
              <a:solidFill>
                <a:srgbClr val="CC3300"/>
              </a:solidFill>
            </a:endParaRPr>
          </a:p>
          <a:p>
            <a:r>
              <a:rPr lang="it-IT" sz="2000" b="1" dirty="0">
                <a:solidFill>
                  <a:srgbClr val="CC3300"/>
                </a:solidFill>
              </a:rPr>
              <a:t>I</a:t>
            </a:r>
            <a:r>
              <a:rPr lang="it-IT" sz="2000" b="1" dirty="0" smtClean="0">
                <a:solidFill>
                  <a:srgbClr val="CC3300"/>
                </a:solidFill>
              </a:rPr>
              <a:t>l </a:t>
            </a:r>
            <a:r>
              <a:rPr lang="it-IT" sz="2000" b="1" dirty="0">
                <a:solidFill>
                  <a:srgbClr val="CC3300"/>
                </a:solidFill>
              </a:rPr>
              <a:t>comparto industriale gas vede l’Italia ben presente a livello internazionale; metterlo in difficoltà non sarebbe coerente con una strategia di sviluppo produttivo. Dal mio punto di vista è da rivedere anche la linea recentemente adottata dal Governo sul tema della ricerca e coltivazione dei giacimenti di gas volta a “</a:t>
            </a:r>
            <a:r>
              <a:rPr lang="it-IT" sz="2000" b="1" i="1" dirty="0">
                <a:solidFill>
                  <a:srgbClr val="CC3300"/>
                </a:solidFill>
              </a:rPr>
              <a:t>introdurre una normativa che non consenta, per il futuro, il rilascio di nuove concessioni di trivellazione per estrazione di idrocarburi con l’impegno del Governo a promuovere accordi internazionali che vincolino anche i paesi che si affacciano sul Mediterraneo a evitare quanto più possibile concessioni per trivellazione</a:t>
            </a:r>
            <a:r>
              <a:rPr lang="it-IT" sz="2000" b="1" dirty="0">
                <a:solidFill>
                  <a:srgbClr val="CC3300"/>
                </a:solidFill>
              </a:rPr>
              <a:t>” ( punto 9 dell’Accordo di Governo). </a:t>
            </a:r>
            <a:endParaRPr lang="it-IT" sz="2000" b="1" dirty="0" smtClean="0">
              <a:solidFill>
                <a:srgbClr val="CC3300"/>
              </a:solidFill>
            </a:endParaRPr>
          </a:p>
          <a:p>
            <a:endParaRPr lang="it-IT" sz="2000" b="1" dirty="0">
              <a:solidFill>
                <a:srgbClr val="CC3300"/>
              </a:solidFill>
            </a:endParaRPr>
          </a:p>
          <a:p>
            <a:r>
              <a:rPr lang="it-IT" sz="2000" b="1" dirty="0" smtClean="0">
                <a:solidFill>
                  <a:srgbClr val="CC3300"/>
                </a:solidFill>
              </a:rPr>
              <a:t>È </a:t>
            </a:r>
            <a:r>
              <a:rPr lang="it-IT" sz="2000" b="1" dirty="0">
                <a:solidFill>
                  <a:srgbClr val="CC3300"/>
                </a:solidFill>
              </a:rPr>
              <a:t>condivisibile, a mio avviso, una indicazione di selettività nella concessione di licenze, vanno imposte prescrizioni molto stringenti sulla protezione dell’ambiente, ma non si possono moltiplicare paradossi legati alla vicenda del rigassificatore di Brindisi, a quella della TAP, alle perforazioni in Mare Adriatico nel confronto con decisioni e comportamenti dei nostri dirimpettai, ignorando i successi dell’Eni in Egitto, le incertezze sulla stabilità geopolitica di Paesi del Nord Africa nostri fornitori di gas. </a:t>
            </a:r>
            <a:endParaRPr lang="it-IT" sz="2000" b="1" dirty="0" smtClean="0">
              <a:solidFill>
                <a:srgbClr val="CC3300"/>
              </a:solidFill>
            </a:endParaRPr>
          </a:p>
          <a:p>
            <a:endParaRPr lang="it-IT" sz="2000" b="1" dirty="0">
              <a:solidFill>
                <a:srgbClr val="CC3300"/>
              </a:solidFill>
            </a:endParaRPr>
          </a:p>
          <a:p>
            <a:r>
              <a:rPr lang="it-IT" sz="2000" b="1" dirty="0" smtClean="0">
                <a:solidFill>
                  <a:srgbClr val="CC3300"/>
                </a:solidFill>
              </a:rPr>
              <a:t>Segnalo</a:t>
            </a:r>
            <a:r>
              <a:rPr lang="it-IT" sz="2000" b="1" dirty="0">
                <a:solidFill>
                  <a:srgbClr val="CC3300"/>
                </a:solidFill>
              </a:rPr>
              <a:t>, per inciso, che, a mio avviso, la penetrazione dell’idrogeno avverrà preferenzialmente in miscela fino al 10 % con il gas e che sono da valutare positivamente le iniziative ENI  e SNAM in tal senso. </a:t>
            </a:r>
          </a:p>
          <a:p>
            <a:pPr fontAlgn="base"/>
            <a:endParaRPr lang="it-IT" sz="800" b="1" dirty="0">
              <a:solidFill>
                <a:srgbClr val="CC3300"/>
              </a:solidFill>
            </a:endParaRPr>
          </a:p>
        </p:txBody>
      </p:sp>
      <p:sp>
        <p:nvSpPr>
          <p:cNvPr id="19"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8b</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1650118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0" y="6092824"/>
            <a:ext cx="106934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5"/>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38912" y="849807"/>
            <a:ext cx="9890316" cy="5552802"/>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smtClean="0">
                <a:solidFill>
                  <a:srgbClr val="CC3300"/>
                </a:solidFill>
              </a:rPr>
              <a:t>Qualche </a:t>
            </a:r>
            <a:r>
              <a:rPr lang="it-IT" sz="2400" b="1" dirty="0">
                <a:solidFill>
                  <a:srgbClr val="CC3300"/>
                </a:solidFill>
              </a:rPr>
              <a:t>messa a punto delle strategie da perseguire anche a livello Commissione europea</a:t>
            </a:r>
          </a:p>
          <a:p>
            <a:pPr fontAlgn="base"/>
            <a:r>
              <a:rPr lang="it-IT" sz="800" b="1" dirty="0">
                <a:solidFill>
                  <a:srgbClr val="CC3300"/>
                </a:solidFill>
              </a:rPr>
              <a:t> </a:t>
            </a:r>
            <a:r>
              <a:rPr lang="it-IT" sz="1600" b="1" dirty="0">
                <a:solidFill>
                  <a:srgbClr val="CC3300"/>
                </a:solidFill>
              </a:rPr>
              <a:t> </a:t>
            </a:r>
            <a:endParaRPr lang="it-IT" sz="1600" b="1" dirty="0" smtClean="0">
              <a:solidFill>
                <a:srgbClr val="CC3300"/>
              </a:solidFill>
            </a:endParaRPr>
          </a:p>
          <a:p>
            <a:r>
              <a:rPr lang="it-IT" sz="2000" b="1" dirty="0">
                <a:solidFill>
                  <a:srgbClr val="CC3300"/>
                </a:solidFill>
              </a:rPr>
              <a:t>La standardizzazione degli obiettivi programmatici con progressi uniformi per tutti i Paesi non deve diventare un totem. L’Italia è ben posizionata nel confronto con altri </a:t>
            </a:r>
            <a:r>
              <a:rPr lang="it-IT" sz="2000" b="1" dirty="0" smtClean="0">
                <a:solidFill>
                  <a:srgbClr val="CC3300"/>
                </a:solidFill>
              </a:rPr>
              <a:t>Paesi</a:t>
            </a:r>
          </a:p>
          <a:p>
            <a:endParaRPr lang="it-IT" sz="1600" b="1" dirty="0" smtClean="0">
              <a:solidFill>
                <a:srgbClr val="CC3300"/>
              </a:solidFill>
            </a:endParaRPr>
          </a:p>
          <a:p>
            <a:r>
              <a:rPr lang="it-IT" sz="2000" b="1" dirty="0" smtClean="0">
                <a:solidFill>
                  <a:srgbClr val="CC3300"/>
                </a:solidFill>
              </a:rPr>
              <a:t>A </a:t>
            </a:r>
            <a:r>
              <a:rPr lang="it-IT" sz="2000" b="1" dirty="0">
                <a:solidFill>
                  <a:srgbClr val="CC3300"/>
                </a:solidFill>
              </a:rPr>
              <a:t>mio avviso, come preciserò nel seguito, la UE deve anche rimodulare la propria strategia nell’arena internazionale sui cambiamenti climatici.</a:t>
            </a:r>
          </a:p>
          <a:p>
            <a:r>
              <a:rPr lang="it-IT" sz="2000" b="1" dirty="0">
                <a:solidFill>
                  <a:srgbClr val="CC3300"/>
                </a:solidFill>
              </a:rPr>
              <a:t> </a:t>
            </a:r>
          </a:p>
          <a:p>
            <a:r>
              <a:rPr lang="it-IT" sz="2000" b="1" dirty="0">
                <a:solidFill>
                  <a:srgbClr val="CC3300"/>
                </a:solidFill>
              </a:rPr>
              <a:t>E’ mia opinione che la Commissione interpreti il suo ruolo antitrust in modo penalizzante per il sistema imprenditoriale europeo; deve trovare un </a:t>
            </a:r>
            <a:r>
              <a:rPr lang="it-IT" sz="2000" b="1" dirty="0" smtClean="0">
                <a:solidFill>
                  <a:srgbClr val="CC3300"/>
                </a:solidFill>
              </a:rPr>
              <a:t>equilibrio </a:t>
            </a:r>
            <a:r>
              <a:rPr lang="it-IT" sz="2000" b="1" dirty="0">
                <a:solidFill>
                  <a:srgbClr val="CC3300"/>
                </a:solidFill>
              </a:rPr>
              <a:t>migliore di quello attuale tra due obiettivi: </a:t>
            </a:r>
            <a:endParaRPr lang="it-IT" sz="2000" b="1" dirty="0" smtClean="0">
              <a:solidFill>
                <a:srgbClr val="CC3300"/>
              </a:solidFill>
            </a:endParaRPr>
          </a:p>
          <a:p>
            <a:endParaRPr lang="it-IT" sz="1000" b="1" dirty="0" smtClean="0">
              <a:solidFill>
                <a:srgbClr val="CC3300"/>
              </a:solidFill>
            </a:endParaRPr>
          </a:p>
          <a:p>
            <a:pPr marL="342900" indent="-342900">
              <a:buFont typeface="Arial" panose="020B0604020202020204" pitchFamily="34" charset="0"/>
              <a:buChar char="•"/>
            </a:pPr>
            <a:r>
              <a:rPr lang="it-IT" sz="2000" b="1" dirty="0" smtClean="0">
                <a:solidFill>
                  <a:srgbClr val="CC3300"/>
                </a:solidFill>
              </a:rPr>
              <a:t>evitare </a:t>
            </a:r>
            <a:r>
              <a:rPr lang="it-IT" sz="2000" b="1" dirty="0">
                <a:solidFill>
                  <a:srgbClr val="CC3300"/>
                </a:solidFill>
              </a:rPr>
              <a:t>concentrazioni di potere dominante sul mercato </a:t>
            </a:r>
            <a:r>
              <a:rPr lang="it-IT" sz="2000" b="1" dirty="0" smtClean="0">
                <a:solidFill>
                  <a:srgbClr val="CC3300"/>
                </a:solidFill>
              </a:rPr>
              <a:t>interno</a:t>
            </a:r>
          </a:p>
          <a:p>
            <a:endParaRPr lang="it-IT" sz="1000" b="1" dirty="0" smtClean="0">
              <a:solidFill>
                <a:srgbClr val="CC3300"/>
              </a:solidFill>
            </a:endParaRPr>
          </a:p>
          <a:p>
            <a:pPr marL="342900" indent="-342900">
              <a:buFont typeface="Arial" panose="020B0604020202020204" pitchFamily="34" charset="0"/>
              <a:buChar char="•"/>
            </a:pPr>
            <a:r>
              <a:rPr lang="it-IT" sz="2000" b="1" dirty="0" smtClean="0">
                <a:solidFill>
                  <a:srgbClr val="CC3300"/>
                </a:solidFill>
              </a:rPr>
              <a:t>consentire le </a:t>
            </a:r>
            <a:r>
              <a:rPr lang="it-IT" sz="2000" b="1" dirty="0">
                <a:solidFill>
                  <a:srgbClr val="CC3300"/>
                </a:solidFill>
              </a:rPr>
              <a:t>aggregazioni di operatori UE necessarie per un’efficace competizione nei mercati internazionali dove contano i fattori di scala (non mancano recenti esempi la cui dinamica peraltro non risulta per ora particolarmente favorevole all’Italia).</a:t>
            </a:r>
          </a:p>
          <a:p>
            <a:pPr fontAlgn="base"/>
            <a:endParaRPr lang="it-IT" sz="2000" dirty="0"/>
          </a:p>
        </p:txBody>
      </p:sp>
      <p:sp>
        <p:nvSpPr>
          <p:cNvPr id="19"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9</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3843689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0" y="6092824"/>
            <a:ext cx="106934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5"/>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38911" y="849807"/>
            <a:ext cx="10013189" cy="4321696"/>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smtClean="0">
                <a:solidFill>
                  <a:srgbClr val="CC3300"/>
                </a:solidFill>
              </a:rPr>
              <a:t>Esigenza </a:t>
            </a:r>
            <a:r>
              <a:rPr lang="it-IT" sz="2400" b="1" dirty="0">
                <a:solidFill>
                  <a:srgbClr val="CC3300"/>
                </a:solidFill>
              </a:rPr>
              <a:t>di un centro decisionale strategico dotato di poteri adeguati </a:t>
            </a:r>
          </a:p>
          <a:p>
            <a:pPr fontAlgn="base"/>
            <a:r>
              <a:rPr lang="it-IT" sz="2000" b="1" dirty="0">
                <a:solidFill>
                  <a:srgbClr val="CC3300"/>
                </a:solidFill>
              </a:rPr>
              <a:t> </a:t>
            </a:r>
            <a:endParaRPr lang="it-IT" sz="2000" b="1" dirty="0" smtClean="0">
              <a:solidFill>
                <a:srgbClr val="CC3300"/>
              </a:solidFill>
            </a:endParaRPr>
          </a:p>
          <a:p>
            <a:r>
              <a:rPr lang="it-IT" sz="2000" b="1" dirty="0" smtClean="0">
                <a:solidFill>
                  <a:srgbClr val="CC3300"/>
                </a:solidFill>
              </a:rPr>
              <a:t>Ritengo </a:t>
            </a:r>
            <a:r>
              <a:rPr lang="it-IT" sz="2000" b="1" dirty="0">
                <a:solidFill>
                  <a:srgbClr val="CC3300"/>
                </a:solidFill>
              </a:rPr>
              <a:t>occorra un efficace strumento di coordinamento sia strategico sia operativo per definire e realizzare un Programma integrato. </a:t>
            </a:r>
            <a:endParaRPr lang="it-IT" sz="2000" b="1" dirty="0" smtClean="0">
              <a:solidFill>
                <a:srgbClr val="CC3300"/>
              </a:solidFill>
            </a:endParaRPr>
          </a:p>
          <a:p>
            <a:endParaRPr lang="it-IT" sz="1600" b="1" dirty="0">
              <a:solidFill>
                <a:srgbClr val="CC3300"/>
              </a:solidFill>
            </a:endParaRPr>
          </a:p>
          <a:p>
            <a:r>
              <a:rPr lang="it-IT" sz="2000" b="1" dirty="0" smtClean="0">
                <a:solidFill>
                  <a:srgbClr val="CC3300"/>
                </a:solidFill>
              </a:rPr>
              <a:t>Quando è stato introdotto nell’assetto di Governo il </a:t>
            </a:r>
            <a:r>
              <a:rPr lang="it-IT" sz="2000" b="1" dirty="0" err="1" smtClean="0">
                <a:solidFill>
                  <a:srgbClr val="CC3300"/>
                </a:solidFill>
              </a:rPr>
              <a:t>Mef</a:t>
            </a:r>
            <a:r>
              <a:rPr lang="it-IT" sz="2000" b="1" dirty="0" smtClean="0">
                <a:solidFill>
                  <a:srgbClr val="CC3300"/>
                </a:solidFill>
              </a:rPr>
              <a:t> è stata di </a:t>
            </a:r>
            <a:r>
              <a:rPr lang="it-IT" sz="2000" b="1" dirty="0">
                <a:solidFill>
                  <a:srgbClr val="CC3300"/>
                </a:solidFill>
              </a:rPr>
              <a:t>fatto </a:t>
            </a:r>
            <a:r>
              <a:rPr lang="it-IT" sz="2000" b="1" dirty="0" smtClean="0">
                <a:solidFill>
                  <a:srgbClr val="CC3300"/>
                </a:solidFill>
              </a:rPr>
              <a:t>abolita la </a:t>
            </a:r>
            <a:r>
              <a:rPr lang="it-IT" sz="2000" b="1" dirty="0">
                <a:solidFill>
                  <a:srgbClr val="CC3300"/>
                </a:solidFill>
              </a:rPr>
              <a:t>funzione Programmazione che coesisteva con </a:t>
            </a:r>
            <a:r>
              <a:rPr lang="it-IT" sz="2000" b="1" dirty="0" smtClean="0">
                <a:solidFill>
                  <a:srgbClr val="CC3300"/>
                </a:solidFill>
              </a:rPr>
              <a:t>quella </a:t>
            </a:r>
            <a:r>
              <a:rPr lang="it-IT" sz="2000" b="1" dirty="0">
                <a:solidFill>
                  <a:srgbClr val="CC3300"/>
                </a:solidFill>
              </a:rPr>
              <a:t>Bilancio. </a:t>
            </a:r>
            <a:endParaRPr lang="it-IT" sz="2000" b="1" dirty="0" smtClean="0">
              <a:solidFill>
                <a:srgbClr val="CC3300"/>
              </a:solidFill>
            </a:endParaRPr>
          </a:p>
          <a:p>
            <a:endParaRPr lang="it-IT" sz="2000" b="1" dirty="0">
              <a:solidFill>
                <a:srgbClr val="CC3300"/>
              </a:solidFill>
            </a:endParaRPr>
          </a:p>
          <a:p>
            <a:r>
              <a:rPr lang="it-IT" sz="2000" b="1" dirty="0" smtClean="0">
                <a:solidFill>
                  <a:srgbClr val="CC3300"/>
                </a:solidFill>
              </a:rPr>
              <a:t>Un </a:t>
            </a:r>
            <a:r>
              <a:rPr lang="it-IT" sz="2000" b="1" dirty="0">
                <a:solidFill>
                  <a:srgbClr val="CC3300"/>
                </a:solidFill>
              </a:rPr>
              <a:t>segnale positivo può trovarsi nella proposta di un nuovo Comitato interministeriale (o Piattaforma?) da istituire a Palazzo Chigi, ma che al momento appare “</a:t>
            </a:r>
            <a:r>
              <a:rPr lang="it-IT" sz="2000" b="1" dirty="0" err="1">
                <a:solidFill>
                  <a:srgbClr val="CC3300"/>
                </a:solidFill>
              </a:rPr>
              <a:t>assato</a:t>
            </a:r>
            <a:r>
              <a:rPr lang="it-IT" sz="2000" b="1" dirty="0">
                <a:solidFill>
                  <a:srgbClr val="CC3300"/>
                </a:solidFill>
              </a:rPr>
              <a:t>” quasi esclusivamente su cambiamenti climatici e ambiente e non dotato dei poteri necessari per realizzare un Programma Integrato in grado di conseguire gli obiettivi sopra richiamati.</a:t>
            </a:r>
          </a:p>
          <a:p>
            <a:r>
              <a:rPr lang="it-IT" sz="2000" b="1" dirty="0">
                <a:solidFill>
                  <a:srgbClr val="CC3300"/>
                </a:solidFill>
              </a:rPr>
              <a:t> </a:t>
            </a:r>
          </a:p>
          <a:p>
            <a:pPr fontAlgn="base"/>
            <a:endParaRPr lang="it-IT" sz="2000" dirty="0"/>
          </a:p>
        </p:txBody>
      </p:sp>
      <p:sp>
        <p:nvSpPr>
          <p:cNvPr id="19"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10</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1004998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1" y="6092824"/>
            <a:ext cx="10756901"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5"/>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38911" y="849807"/>
            <a:ext cx="10317989" cy="5952912"/>
          </a:xfrm>
          <a:prstGeom prst="rect">
            <a:avLst/>
          </a:prstGeom>
          <a:solidFill>
            <a:schemeClr val="accent3">
              <a:lumMod val="40000"/>
              <a:lumOff val="60000"/>
            </a:schemeClr>
          </a:solidFill>
        </p:spPr>
        <p:txBody>
          <a:bodyPr vert="horz" wrap="square" lIns="0" tIns="12700" rIns="0" bIns="0" rtlCol="0">
            <a:spAutoFit/>
          </a:bodyPr>
          <a:lstStyle/>
          <a:p>
            <a:r>
              <a:rPr lang="it-IT" sz="2400" b="1" dirty="0" smtClean="0">
                <a:solidFill>
                  <a:srgbClr val="CC3300"/>
                </a:solidFill>
              </a:rPr>
              <a:t>Indice</a:t>
            </a:r>
          </a:p>
          <a:p>
            <a:endParaRPr lang="it-IT" sz="1000" dirty="0" smtClean="0"/>
          </a:p>
          <a:p>
            <a:r>
              <a:rPr lang="it-IT" sz="2000" b="1" dirty="0" smtClean="0">
                <a:solidFill>
                  <a:srgbClr val="CC3300"/>
                </a:solidFill>
              </a:rPr>
              <a:t>Focus sull’esigenza che il settore energetico sia uno dei motori della reale ripresa del Paese </a:t>
            </a:r>
          </a:p>
          <a:p>
            <a:pPr fontAlgn="base"/>
            <a:r>
              <a:rPr lang="it-IT" sz="800" dirty="0" smtClean="0"/>
              <a:t> </a:t>
            </a:r>
          </a:p>
          <a:p>
            <a:pPr fontAlgn="base"/>
            <a:r>
              <a:rPr lang="it-IT" sz="2000" b="1" dirty="0" smtClean="0">
                <a:solidFill>
                  <a:srgbClr val="CC3300"/>
                </a:solidFill>
              </a:rPr>
              <a:t>Esempi di opportunità da cogliere per realizzare interventi che favoriscano la reale ripresa del Paese </a:t>
            </a:r>
          </a:p>
          <a:p>
            <a:pPr fontAlgn="base"/>
            <a:r>
              <a:rPr lang="it-IT" sz="800" dirty="0" smtClean="0"/>
              <a:t> </a:t>
            </a:r>
            <a:endParaRPr lang="it-IT" sz="800" dirty="0"/>
          </a:p>
          <a:p>
            <a:pPr fontAlgn="base"/>
            <a:r>
              <a:rPr lang="it-IT" sz="2000" b="1" dirty="0">
                <a:solidFill>
                  <a:srgbClr val="CC3300"/>
                </a:solidFill>
              </a:rPr>
              <a:t>Necessità di una strategia integrata nazionale di sviluppo produttivo sostenibile </a:t>
            </a:r>
          </a:p>
          <a:p>
            <a:pPr fontAlgn="base"/>
            <a:r>
              <a:rPr lang="it-IT" sz="800" dirty="0"/>
              <a:t> </a:t>
            </a:r>
          </a:p>
          <a:p>
            <a:pPr fontAlgn="base"/>
            <a:r>
              <a:rPr lang="it-IT" sz="2000" b="1" dirty="0">
                <a:solidFill>
                  <a:srgbClr val="CC3300"/>
                </a:solidFill>
              </a:rPr>
              <a:t>I limiti di un approccio neoliberista acritico</a:t>
            </a:r>
          </a:p>
          <a:p>
            <a:pPr fontAlgn="base"/>
            <a:r>
              <a:rPr lang="it-IT" sz="800" dirty="0"/>
              <a:t> </a:t>
            </a:r>
          </a:p>
          <a:p>
            <a:pPr fontAlgn="base"/>
            <a:r>
              <a:rPr lang="it-IT" sz="2000" b="1" dirty="0">
                <a:solidFill>
                  <a:srgbClr val="CC3300"/>
                </a:solidFill>
              </a:rPr>
              <a:t>Presenza in Italia di un sistema produttivo con elevate potenzialità, non valorizzate in carenza </a:t>
            </a:r>
            <a:endParaRPr lang="it-IT" sz="2000" b="1" dirty="0" smtClean="0">
              <a:solidFill>
                <a:srgbClr val="CC3300"/>
              </a:solidFill>
            </a:endParaRPr>
          </a:p>
          <a:p>
            <a:pPr fontAlgn="base"/>
            <a:r>
              <a:rPr lang="it-IT" sz="2000" b="1" dirty="0" smtClean="0">
                <a:solidFill>
                  <a:srgbClr val="CC3300"/>
                </a:solidFill>
              </a:rPr>
              <a:t>di </a:t>
            </a:r>
            <a:r>
              <a:rPr lang="it-IT" sz="2000" b="1" dirty="0">
                <a:solidFill>
                  <a:srgbClr val="CC3300"/>
                </a:solidFill>
              </a:rPr>
              <a:t>una strategia condivisa e di respiro  </a:t>
            </a:r>
          </a:p>
          <a:p>
            <a:pPr fontAlgn="base"/>
            <a:r>
              <a:rPr lang="it-IT" sz="800" dirty="0"/>
              <a:t> </a:t>
            </a:r>
          </a:p>
          <a:p>
            <a:pPr fontAlgn="base"/>
            <a:r>
              <a:rPr lang="it-IT" sz="2000" b="1" dirty="0">
                <a:solidFill>
                  <a:srgbClr val="CC3300"/>
                </a:solidFill>
              </a:rPr>
              <a:t>Disponibilità di competenze qualificate come risultato di investimenti in Ricerca e Innovazione: </a:t>
            </a:r>
            <a:endParaRPr lang="it-IT" sz="2000" b="1" dirty="0" smtClean="0">
              <a:solidFill>
                <a:srgbClr val="CC3300"/>
              </a:solidFill>
            </a:endParaRPr>
          </a:p>
          <a:p>
            <a:pPr fontAlgn="base"/>
            <a:r>
              <a:rPr lang="it-IT" sz="2000" b="1" dirty="0" smtClean="0">
                <a:solidFill>
                  <a:srgbClr val="CC3300"/>
                </a:solidFill>
              </a:rPr>
              <a:t>un </a:t>
            </a:r>
            <a:r>
              <a:rPr lang="it-IT" sz="2000" b="1" dirty="0">
                <a:solidFill>
                  <a:srgbClr val="CC3300"/>
                </a:solidFill>
              </a:rPr>
              <a:t>patrimonio da valorizzare e da sviluppare. </a:t>
            </a:r>
          </a:p>
          <a:p>
            <a:pPr fontAlgn="base"/>
            <a:r>
              <a:rPr lang="it-IT" sz="800" b="1" dirty="0">
                <a:solidFill>
                  <a:srgbClr val="CC3300"/>
                </a:solidFill>
              </a:rPr>
              <a:t> </a:t>
            </a:r>
          </a:p>
          <a:p>
            <a:pPr fontAlgn="base"/>
            <a:r>
              <a:rPr lang="it-IT" sz="2000" b="1" dirty="0">
                <a:solidFill>
                  <a:srgbClr val="CC3300"/>
                </a:solidFill>
              </a:rPr>
              <a:t>Il reperimento delle risorse finanziarie necessarie </a:t>
            </a:r>
          </a:p>
          <a:p>
            <a:pPr fontAlgn="base"/>
            <a:r>
              <a:rPr lang="it-IT" sz="800" b="1" dirty="0">
                <a:solidFill>
                  <a:srgbClr val="CC3300"/>
                </a:solidFill>
              </a:rPr>
              <a:t> </a:t>
            </a:r>
          </a:p>
          <a:p>
            <a:pPr fontAlgn="base"/>
            <a:r>
              <a:rPr lang="it-IT" sz="2000" b="1" dirty="0">
                <a:solidFill>
                  <a:srgbClr val="CC3300"/>
                </a:solidFill>
              </a:rPr>
              <a:t>Rilievo del ruolo del gas nella transizione energetica </a:t>
            </a:r>
          </a:p>
          <a:p>
            <a:pPr fontAlgn="base"/>
            <a:r>
              <a:rPr lang="it-IT" sz="800" b="1" dirty="0">
                <a:solidFill>
                  <a:srgbClr val="CC3300"/>
                </a:solidFill>
              </a:rPr>
              <a:t> </a:t>
            </a:r>
          </a:p>
          <a:p>
            <a:pPr fontAlgn="base"/>
            <a:r>
              <a:rPr lang="it-IT" sz="2000" b="1" dirty="0">
                <a:solidFill>
                  <a:srgbClr val="CC3300"/>
                </a:solidFill>
              </a:rPr>
              <a:t>Qualche messa a punto delle strategie da perseguire anche a livello Commissione europea</a:t>
            </a:r>
          </a:p>
          <a:p>
            <a:pPr fontAlgn="base"/>
            <a:r>
              <a:rPr lang="it-IT" sz="800" b="1" dirty="0">
                <a:solidFill>
                  <a:srgbClr val="CC3300"/>
                </a:solidFill>
              </a:rPr>
              <a:t> </a:t>
            </a:r>
          </a:p>
          <a:p>
            <a:pPr fontAlgn="base"/>
            <a:r>
              <a:rPr lang="it-IT" sz="2000" b="1" dirty="0">
                <a:solidFill>
                  <a:srgbClr val="CC3300"/>
                </a:solidFill>
              </a:rPr>
              <a:t>Esigenza di un centro decisionale strategico dotato di poteri adeguati </a:t>
            </a:r>
          </a:p>
          <a:p>
            <a:pPr fontAlgn="base"/>
            <a:r>
              <a:rPr lang="it-IT" sz="2000" b="1" dirty="0">
                <a:solidFill>
                  <a:srgbClr val="CC3300"/>
                </a:solidFill>
              </a:rPr>
              <a:t> </a:t>
            </a:r>
            <a:endParaRPr lang="it-IT"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0" y="6092824"/>
            <a:ext cx="107569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6"/>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12826" y="744711"/>
            <a:ext cx="9841916" cy="5522024"/>
          </a:xfrm>
          <a:prstGeom prst="rect">
            <a:avLst/>
          </a:prstGeom>
          <a:solidFill>
            <a:schemeClr val="accent3">
              <a:lumMod val="40000"/>
              <a:lumOff val="60000"/>
            </a:schemeClr>
          </a:solidFill>
        </p:spPr>
        <p:txBody>
          <a:bodyPr vert="horz" wrap="square" lIns="0" tIns="12700" rIns="0" bIns="0" rtlCol="0">
            <a:spAutoFit/>
          </a:bodyPr>
          <a:lstStyle/>
          <a:p>
            <a:pPr fontAlgn="base"/>
            <a:r>
              <a:rPr lang="it-IT" b="1" dirty="0">
                <a:solidFill>
                  <a:srgbClr val="CC3300"/>
                </a:solidFill>
              </a:rPr>
              <a:t> </a:t>
            </a:r>
            <a:r>
              <a:rPr lang="it-IT" sz="2400" b="1" dirty="0" smtClean="0">
                <a:solidFill>
                  <a:srgbClr val="CC3300"/>
                </a:solidFill>
              </a:rPr>
              <a:t>Superamento </a:t>
            </a:r>
            <a:r>
              <a:rPr lang="it-IT" sz="2400" b="1" dirty="0">
                <a:solidFill>
                  <a:srgbClr val="CC3300"/>
                </a:solidFill>
              </a:rPr>
              <a:t>dei limiti di un approccio frammentato a livello di singolo Stato: indispensabile </a:t>
            </a:r>
            <a:r>
              <a:rPr lang="it-IT" sz="2400" b="1" dirty="0" smtClean="0">
                <a:solidFill>
                  <a:srgbClr val="CC3300"/>
                </a:solidFill>
              </a:rPr>
              <a:t>una </a:t>
            </a:r>
            <a:r>
              <a:rPr lang="it-IT" sz="2400" b="1" dirty="0">
                <a:solidFill>
                  <a:srgbClr val="CC3300"/>
                </a:solidFill>
              </a:rPr>
              <a:t>mobilitazione basata sul partenariato </a:t>
            </a:r>
            <a:endParaRPr lang="it-IT" sz="2400" b="1" dirty="0" smtClean="0">
              <a:solidFill>
                <a:srgbClr val="CC3300"/>
              </a:solidFill>
            </a:endParaRPr>
          </a:p>
          <a:p>
            <a:endParaRPr lang="it-IT" sz="1400" dirty="0" smtClean="0"/>
          </a:p>
          <a:p>
            <a:r>
              <a:rPr lang="it-IT" sz="2000" b="1" dirty="0">
                <a:solidFill>
                  <a:srgbClr val="CC3300"/>
                </a:solidFill>
              </a:rPr>
              <a:t>L</a:t>
            </a:r>
            <a:r>
              <a:rPr lang="it-IT" sz="2000" b="1" dirty="0" smtClean="0">
                <a:solidFill>
                  <a:srgbClr val="CC3300"/>
                </a:solidFill>
              </a:rPr>
              <a:t>a </a:t>
            </a:r>
            <a:r>
              <a:rPr lang="it-IT" sz="2000" b="1" dirty="0">
                <a:solidFill>
                  <a:srgbClr val="CC3300"/>
                </a:solidFill>
              </a:rPr>
              <a:t>intrinseca dimensione internazionale della questione energia / clima </a:t>
            </a:r>
            <a:r>
              <a:rPr lang="it-IT" sz="2000" b="1" dirty="0" smtClean="0">
                <a:solidFill>
                  <a:srgbClr val="CC3300"/>
                </a:solidFill>
              </a:rPr>
              <a:t>non </a:t>
            </a:r>
            <a:r>
              <a:rPr lang="it-IT" sz="2000" b="1" dirty="0">
                <a:solidFill>
                  <a:srgbClr val="CC3300"/>
                </a:solidFill>
              </a:rPr>
              <a:t>può essere affrontata esclusivamente a livello nazionale e nemmeno a livello del nostro continente, ma richiede invece una mobilitazione internazionale basata sul </a:t>
            </a:r>
            <a:r>
              <a:rPr lang="it-IT" sz="2000" b="1" dirty="0" smtClean="0">
                <a:solidFill>
                  <a:srgbClr val="CC3300"/>
                </a:solidFill>
              </a:rPr>
              <a:t>partenariato (interdipendenza vulnerabilità resilienza).</a:t>
            </a:r>
            <a:endParaRPr lang="it-IT" sz="2000" b="1" dirty="0">
              <a:solidFill>
                <a:srgbClr val="CC3300"/>
              </a:solidFill>
            </a:endParaRPr>
          </a:p>
          <a:p>
            <a:r>
              <a:rPr lang="it-IT" b="1" dirty="0">
                <a:solidFill>
                  <a:srgbClr val="CC3300"/>
                </a:solidFill>
              </a:rPr>
              <a:t> </a:t>
            </a:r>
          </a:p>
          <a:p>
            <a:pPr marL="285750" lvl="0" indent="-285750">
              <a:buFont typeface="Arial" panose="020B0604020202020204" pitchFamily="34" charset="0"/>
              <a:buChar char="•"/>
            </a:pPr>
            <a:r>
              <a:rPr lang="it-IT" b="1" dirty="0">
                <a:solidFill>
                  <a:srgbClr val="CC3300"/>
                </a:solidFill>
              </a:rPr>
              <a:t>l’energia è elemento decisivo nella politica internazionale con risvolti molto incisivi sull’intero commercio internazionale e implicazioni militari se non addirittura belliche e terroristiche</a:t>
            </a:r>
          </a:p>
          <a:p>
            <a:r>
              <a:rPr lang="it-IT" b="1" dirty="0">
                <a:solidFill>
                  <a:srgbClr val="CC3300"/>
                </a:solidFill>
              </a:rPr>
              <a:t> </a:t>
            </a:r>
          </a:p>
          <a:p>
            <a:pPr marL="285750" lvl="0" indent="-285750">
              <a:buFont typeface="Arial" panose="020B0604020202020204" pitchFamily="34" charset="0"/>
              <a:buChar char="•"/>
            </a:pPr>
            <a:r>
              <a:rPr lang="it-IT" b="1" dirty="0">
                <a:solidFill>
                  <a:srgbClr val="CC3300"/>
                </a:solidFill>
              </a:rPr>
              <a:t>l’approvvigionamento dell’energia avviene su scala internazionale e per l’Italia questa dipendenza/vulnerabilità è particolarmente marcata</a:t>
            </a:r>
          </a:p>
          <a:p>
            <a:r>
              <a:rPr lang="it-IT" b="1" dirty="0">
                <a:solidFill>
                  <a:srgbClr val="CC3300"/>
                </a:solidFill>
              </a:rPr>
              <a:t> </a:t>
            </a:r>
          </a:p>
          <a:p>
            <a:pPr marL="285750" lvl="0" indent="-285750">
              <a:buFont typeface="Arial" panose="020B0604020202020204" pitchFamily="34" charset="0"/>
              <a:buChar char="•"/>
            </a:pPr>
            <a:r>
              <a:rPr lang="it-IT" b="1" dirty="0">
                <a:solidFill>
                  <a:srgbClr val="CC3300"/>
                </a:solidFill>
              </a:rPr>
              <a:t>la disponibilità di energia a prezzi accessibili è fattore decisivo per lo sviluppo dei paesi in difficoltà (fame di cibo e fame di energia)e l’auspicabile sviluppo non potrà che aumentare le necessità di energia in quei paesi</a:t>
            </a:r>
          </a:p>
          <a:p>
            <a:r>
              <a:rPr lang="it-IT" b="1" dirty="0">
                <a:solidFill>
                  <a:srgbClr val="CC3300"/>
                </a:solidFill>
              </a:rPr>
              <a:t> </a:t>
            </a:r>
          </a:p>
          <a:p>
            <a:pPr lvl="0"/>
            <a:r>
              <a:rPr lang="it-IT" dirty="0"/>
              <a:t> </a:t>
            </a:r>
          </a:p>
        </p:txBody>
      </p:sp>
      <p:sp>
        <p:nvSpPr>
          <p:cNvPr id="14" name="object 14"/>
          <p:cNvSpPr txBox="1"/>
          <p:nvPr/>
        </p:nvSpPr>
        <p:spPr>
          <a:xfrm>
            <a:off x="9560242" y="7080370"/>
            <a:ext cx="781685" cy="596958"/>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11a</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4164322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0" y="6092824"/>
            <a:ext cx="107569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6"/>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12826" y="761826"/>
            <a:ext cx="10317988" cy="3675365"/>
          </a:xfrm>
          <a:prstGeom prst="rect">
            <a:avLst/>
          </a:prstGeom>
          <a:solidFill>
            <a:schemeClr val="accent3">
              <a:lumMod val="40000"/>
              <a:lumOff val="60000"/>
            </a:schemeClr>
          </a:solidFill>
        </p:spPr>
        <p:txBody>
          <a:bodyPr vert="horz" wrap="square" lIns="0" tIns="12700" rIns="0" bIns="0" rtlCol="0">
            <a:spAutoFit/>
          </a:bodyPr>
          <a:lstStyle/>
          <a:p>
            <a:pPr fontAlgn="base"/>
            <a:r>
              <a:rPr lang="it-IT" b="1" dirty="0">
                <a:solidFill>
                  <a:srgbClr val="CC3300"/>
                </a:solidFill>
              </a:rPr>
              <a:t> </a:t>
            </a:r>
            <a:endParaRPr lang="it-IT" sz="2000" dirty="0" smtClean="0"/>
          </a:p>
          <a:p>
            <a:pPr marL="285750" lvl="0" indent="-285750">
              <a:buFont typeface="Arial" panose="020B0604020202020204" pitchFamily="34" charset="0"/>
              <a:buChar char="•"/>
            </a:pPr>
            <a:r>
              <a:rPr lang="it-IT" b="1" dirty="0" smtClean="0">
                <a:solidFill>
                  <a:srgbClr val="CC3300"/>
                </a:solidFill>
              </a:rPr>
              <a:t>il </a:t>
            </a:r>
            <a:r>
              <a:rPr lang="it-IT" b="1" dirty="0">
                <a:solidFill>
                  <a:srgbClr val="CC3300"/>
                </a:solidFill>
              </a:rPr>
              <a:t>mancato sviluppo e i cambiamenti climatici sono interconnessi driver della tragica vicenda delle migrazioni</a:t>
            </a:r>
          </a:p>
          <a:p>
            <a:r>
              <a:rPr lang="it-IT" b="1" dirty="0">
                <a:solidFill>
                  <a:srgbClr val="CC3300"/>
                </a:solidFill>
              </a:rPr>
              <a:t> </a:t>
            </a:r>
          </a:p>
          <a:p>
            <a:pPr marL="285750" lvl="0" indent="-285750">
              <a:buFont typeface="Arial" panose="020B0604020202020204" pitchFamily="34" charset="0"/>
              <a:buChar char="•"/>
            </a:pPr>
            <a:r>
              <a:rPr lang="it-IT" b="1" dirty="0">
                <a:solidFill>
                  <a:srgbClr val="CC3300"/>
                </a:solidFill>
              </a:rPr>
              <a:t>gli operatori del settore energetico hanno campo d’azione internazionale e scelgono tecnologie alleanze e modalità di investimento su questa scala</a:t>
            </a:r>
          </a:p>
          <a:p>
            <a:r>
              <a:rPr lang="it-IT" b="1" dirty="0">
                <a:solidFill>
                  <a:srgbClr val="CC3300"/>
                </a:solidFill>
              </a:rPr>
              <a:t> </a:t>
            </a:r>
          </a:p>
          <a:p>
            <a:pPr marL="285750" lvl="0" indent="-285750">
              <a:buFont typeface="Arial" panose="020B0604020202020204" pitchFamily="34" charset="0"/>
              <a:buChar char="•"/>
            </a:pPr>
            <a:r>
              <a:rPr lang="it-IT" b="1" dirty="0">
                <a:solidFill>
                  <a:srgbClr val="CC3300"/>
                </a:solidFill>
              </a:rPr>
              <a:t>la questione dei cambiamenti climatici è clamorosamente di portata internazionale nelle cause, negli effetti e nelle possibilità di interventi sia di </a:t>
            </a:r>
            <a:r>
              <a:rPr lang="it-IT" b="1" dirty="0" err="1">
                <a:solidFill>
                  <a:srgbClr val="CC3300"/>
                </a:solidFill>
              </a:rPr>
              <a:t>mitigation</a:t>
            </a:r>
            <a:r>
              <a:rPr lang="it-IT" b="1" dirty="0">
                <a:solidFill>
                  <a:srgbClr val="CC3300"/>
                </a:solidFill>
              </a:rPr>
              <a:t> (riduzione/eliminazione delle cause) sia di </a:t>
            </a:r>
            <a:r>
              <a:rPr lang="it-IT" b="1" dirty="0" err="1">
                <a:solidFill>
                  <a:srgbClr val="CC3300"/>
                </a:solidFill>
              </a:rPr>
              <a:t>remediation</a:t>
            </a:r>
            <a:r>
              <a:rPr lang="it-IT" b="1" dirty="0">
                <a:solidFill>
                  <a:srgbClr val="CC3300"/>
                </a:solidFill>
              </a:rPr>
              <a:t> (contenimento degli  effetti negativi)</a:t>
            </a:r>
          </a:p>
          <a:p>
            <a:r>
              <a:rPr lang="it-IT" b="1" dirty="0">
                <a:solidFill>
                  <a:srgbClr val="CC3300"/>
                </a:solidFill>
              </a:rPr>
              <a:t> </a:t>
            </a:r>
            <a:endParaRPr lang="it-IT" sz="2000" b="1" dirty="0">
              <a:solidFill>
                <a:srgbClr val="CC3300"/>
              </a:solidFill>
            </a:endParaRPr>
          </a:p>
          <a:p>
            <a:r>
              <a:rPr lang="it-IT" sz="2000" b="1" dirty="0">
                <a:solidFill>
                  <a:srgbClr val="CC3300"/>
                </a:solidFill>
              </a:rPr>
              <a:t>Il quadro è completato da un contesto che vede globalizzate le attività produttive e finanziare e i fenomeni sociopolitici a tutti i livelli</a:t>
            </a:r>
            <a:r>
              <a:rPr lang="it-IT" sz="2000" b="1" dirty="0" smtClean="0">
                <a:solidFill>
                  <a:srgbClr val="CC3300"/>
                </a:solidFill>
              </a:rPr>
              <a:t>.</a:t>
            </a:r>
            <a:r>
              <a:rPr lang="it-IT" sz="2000" dirty="0"/>
              <a:t> </a:t>
            </a:r>
          </a:p>
        </p:txBody>
      </p:sp>
      <p:sp>
        <p:nvSpPr>
          <p:cNvPr id="14" name="object 14"/>
          <p:cNvSpPr txBox="1"/>
          <p:nvPr/>
        </p:nvSpPr>
        <p:spPr>
          <a:xfrm>
            <a:off x="9560242" y="7080370"/>
            <a:ext cx="781685" cy="289182"/>
          </a:xfrm>
          <a:prstGeom prst="rect">
            <a:avLst/>
          </a:prstGeom>
        </p:spPr>
        <p:txBody>
          <a:bodyPr vert="horz" wrap="square" lIns="0" tIns="12065" rIns="0" bIns="0" rtlCol="0">
            <a:spAutoFit/>
          </a:bodyPr>
          <a:lstStyle/>
          <a:p>
            <a:pPr marL="12700">
              <a:lnSpc>
                <a:spcPct val="100000"/>
              </a:lnSpc>
              <a:spcBef>
                <a:spcPts val="95"/>
              </a:spcBef>
            </a:pPr>
            <a:r>
              <a:rPr lang="it-IT" b="1" spc="85" dirty="0" smtClean="0">
                <a:solidFill>
                  <a:srgbClr val="CC3300"/>
                </a:solidFill>
                <a:latin typeface="Arial"/>
                <a:cs typeface="Arial"/>
              </a:rPr>
              <a:t>11b</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1436979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5768722"/>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388887" y="5076825"/>
            <a:ext cx="10341927" cy="220121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r>
              <a:rPr lang="it-IT" sz="1700" b="1" dirty="0" smtClean="0">
                <a:solidFill>
                  <a:srgbClr val="CC3300"/>
                </a:solidFill>
              </a:rPr>
              <a:t>I </a:t>
            </a:r>
            <a:r>
              <a:rPr lang="it-IT" sz="1700" b="1" dirty="0">
                <a:solidFill>
                  <a:srgbClr val="CC3300"/>
                </a:solidFill>
              </a:rPr>
              <a:t>Paesi cosiddetti emergenti (Brasile, Russia, India e Cina) indicati con la sigla BIRC pesano per quasi la metà del totale. </a:t>
            </a:r>
            <a:endParaRPr lang="it-IT" sz="1700" b="1" dirty="0" smtClean="0">
              <a:solidFill>
                <a:srgbClr val="CC3300"/>
              </a:solidFill>
            </a:endParaRPr>
          </a:p>
          <a:p>
            <a:endParaRPr lang="it-IT" sz="500" b="1" dirty="0" smtClean="0">
              <a:solidFill>
                <a:srgbClr val="CC3300"/>
              </a:solidFill>
            </a:endParaRPr>
          </a:p>
          <a:p>
            <a:r>
              <a:rPr lang="it-IT" sz="1700" b="1" dirty="0" smtClean="0">
                <a:solidFill>
                  <a:srgbClr val="CC3300"/>
                </a:solidFill>
              </a:rPr>
              <a:t>I </a:t>
            </a:r>
            <a:r>
              <a:rPr lang="it-IT" sz="1700" b="1" dirty="0">
                <a:solidFill>
                  <a:srgbClr val="CC3300"/>
                </a:solidFill>
              </a:rPr>
              <a:t>Paesi del G7 (USA, Giappone Canada, Germania, Regno Unito, Francia e Italia) - da considerare rappresentativi dei Paesi cosiddetti avanzati - incidono per poco meno di un quarto</a:t>
            </a:r>
            <a:r>
              <a:rPr lang="it-IT" sz="1700" b="1" dirty="0" smtClean="0">
                <a:solidFill>
                  <a:srgbClr val="CC3300"/>
                </a:solidFill>
              </a:rPr>
              <a:t>.</a:t>
            </a:r>
          </a:p>
          <a:p>
            <a:endParaRPr lang="it-IT" sz="500" b="1" dirty="0" smtClean="0">
              <a:solidFill>
                <a:srgbClr val="CC3300"/>
              </a:solidFill>
            </a:endParaRPr>
          </a:p>
          <a:p>
            <a:r>
              <a:rPr lang="it-IT" sz="1700" b="1" dirty="0" smtClean="0">
                <a:solidFill>
                  <a:srgbClr val="CC3300"/>
                </a:solidFill>
              </a:rPr>
              <a:t> </a:t>
            </a:r>
            <a:r>
              <a:rPr lang="it-IT" sz="1700" b="1" dirty="0">
                <a:solidFill>
                  <a:srgbClr val="CC3300"/>
                </a:solidFill>
              </a:rPr>
              <a:t>Il resto del mondo contribuisce per poco più di un quarto. </a:t>
            </a:r>
            <a:endParaRPr lang="it-IT" sz="1700" b="1" dirty="0" smtClean="0">
              <a:solidFill>
                <a:srgbClr val="CC3300"/>
              </a:solidFill>
            </a:endParaRPr>
          </a:p>
          <a:p>
            <a:endParaRPr lang="it-IT" sz="500" b="1" dirty="0" smtClean="0">
              <a:solidFill>
                <a:srgbClr val="CC3300"/>
              </a:solidFill>
            </a:endParaRPr>
          </a:p>
          <a:p>
            <a:r>
              <a:rPr lang="it-IT" sz="1700" b="1" dirty="0" smtClean="0">
                <a:solidFill>
                  <a:srgbClr val="CC3300"/>
                </a:solidFill>
              </a:rPr>
              <a:t>Il </a:t>
            </a:r>
            <a:r>
              <a:rPr lang="it-IT" sz="1700" b="1" dirty="0">
                <a:solidFill>
                  <a:srgbClr val="CC3300"/>
                </a:solidFill>
              </a:rPr>
              <a:t>2005 segna una svolta con l'inversione del peso relativo tra blocchi e l’inizio di una fase nella quale sul fronte della localizzazione geografica delle emissioni, la partita non si gioca più nei Paesi del G7. </a:t>
            </a:r>
          </a:p>
          <a:p>
            <a:r>
              <a:rPr lang="it-IT" dirty="0"/>
              <a:t> </a:t>
            </a:r>
          </a:p>
        </p:txBody>
      </p:sp>
      <p:sp>
        <p:nvSpPr>
          <p:cNvPr id="13" name="object 13"/>
          <p:cNvSpPr txBox="1"/>
          <p:nvPr/>
        </p:nvSpPr>
        <p:spPr>
          <a:xfrm>
            <a:off x="-30205" y="-18556"/>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12826" y="200025"/>
            <a:ext cx="10317988" cy="936154"/>
          </a:xfrm>
          <a:prstGeom prst="rect">
            <a:avLst/>
          </a:prstGeom>
          <a:solidFill>
            <a:schemeClr val="accent3">
              <a:lumMod val="40000"/>
              <a:lumOff val="60000"/>
            </a:schemeClr>
          </a:solidFill>
        </p:spPr>
        <p:txBody>
          <a:bodyPr vert="horz" wrap="square" lIns="0" tIns="12700" rIns="0" bIns="0" rtlCol="0">
            <a:spAutoFit/>
          </a:bodyPr>
          <a:lstStyle/>
          <a:p>
            <a:pPr fontAlgn="base"/>
            <a:r>
              <a:rPr lang="it-IT" b="1" dirty="0">
                <a:solidFill>
                  <a:srgbClr val="CC3300"/>
                </a:solidFill>
              </a:rPr>
              <a:t> </a:t>
            </a:r>
            <a:r>
              <a:rPr lang="it-IT" sz="2000" b="1" i="1" dirty="0" smtClean="0">
                <a:solidFill>
                  <a:srgbClr val="CC3300"/>
                </a:solidFill>
              </a:rPr>
              <a:t>Analisi </a:t>
            </a:r>
            <a:r>
              <a:rPr lang="it-IT" sz="2000" b="1" i="1" dirty="0">
                <a:solidFill>
                  <a:srgbClr val="CC3300"/>
                </a:solidFill>
              </a:rPr>
              <a:t>di impatto nei Paesi più significativi: situazione attuale e dinamiche in atto </a:t>
            </a:r>
            <a:endParaRPr lang="it-IT" sz="2000" b="1" i="1" dirty="0" smtClean="0">
              <a:solidFill>
                <a:srgbClr val="CC3300"/>
              </a:solidFill>
            </a:endParaRPr>
          </a:p>
          <a:p>
            <a:pPr fontAlgn="base"/>
            <a:endParaRPr lang="it-IT" sz="2000" b="1" i="1" dirty="0"/>
          </a:p>
          <a:p>
            <a:pPr fontAlgn="base"/>
            <a:endParaRPr lang="it-IT" sz="2000" b="1" dirty="0" smtClean="0">
              <a:solidFill>
                <a:srgbClr val="CC3300"/>
              </a:solidFill>
            </a:endParaRPr>
          </a:p>
        </p:txBody>
      </p:sp>
      <p:sp>
        <p:nvSpPr>
          <p:cNvPr id="14" name="object 14"/>
          <p:cNvSpPr txBox="1"/>
          <p:nvPr/>
        </p:nvSpPr>
        <p:spPr>
          <a:xfrm>
            <a:off x="9560242" y="7080370"/>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11</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pic>
        <p:nvPicPr>
          <p:cNvPr id="15" name="Immagine 14" descr="Non è stato fornito nessun testo alternativo per questa immagine"/>
          <p:cNvPicPr/>
          <p:nvPr/>
        </p:nvPicPr>
        <p:blipFill>
          <a:blip r:embed="rId2">
            <a:extLst>
              <a:ext uri="{28A0092B-C50C-407E-A947-70E740481C1C}">
                <a14:useLocalDpi xmlns:a14="http://schemas.microsoft.com/office/drawing/2010/main" val="0"/>
              </a:ext>
            </a:extLst>
          </a:blip>
          <a:srcRect/>
          <a:stretch>
            <a:fillRect/>
          </a:stretch>
        </p:blipFill>
        <p:spPr bwMode="auto">
          <a:xfrm>
            <a:off x="1384299" y="657225"/>
            <a:ext cx="8034295" cy="4281240"/>
          </a:xfrm>
          <a:prstGeom prst="rect">
            <a:avLst/>
          </a:prstGeom>
          <a:noFill/>
          <a:ln>
            <a:noFill/>
          </a:ln>
        </p:spPr>
      </p:pic>
    </p:spTree>
    <p:extLst>
      <p:ext uri="{BB962C8B-B14F-4D97-AF65-F5344CB8AC3E}">
        <p14:creationId xmlns:p14="http://schemas.microsoft.com/office/powerpoint/2010/main" val="3353722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5768722"/>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349324" y="5762625"/>
            <a:ext cx="10344075" cy="972107"/>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r>
              <a:rPr lang="it-IT" b="1" dirty="0" smtClean="0">
                <a:solidFill>
                  <a:srgbClr val="CC3300"/>
                </a:solidFill>
              </a:rPr>
              <a:t>Quanto </a:t>
            </a:r>
            <a:r>
              <a:rPr lang="it-IT" b="1" dirty="0">
                <a:solidFill>
                  <a:srgbClr val="CC3300"/>
                </a:solidFill>
              </a:rPr>
              <a:t>ai BRIC, la predominanza della Cina è netta, circa il 70 % del totale.  </a:t>
            </a:r>
            <a:endParaRPr lang="it-IT" b="1" dirty="0" smtClean="0">
              <a:solidFill>
                <a:srgbClr val="CC3300"/>
              </a:solidFill>
            </a:endParaRPr>
          </a:p>
          <a:p>
            <a:endParaRPr lang="it-IT" sz="1200" b="1" dirty="0">
              <a:solidFill>
                <a:srgbClr val="CC3300"/>
              </a:solidFill>
            </a:endParaRPr>
          </a:p>
          <a:p>
            <a:r>
              <a:rPr lang="it-IT" b="1" dirty="0" smtClean="0">
                <a:solidFill>
                  <a:srgbClr val="CC3300"/>
                </a:solidFill>
              </a:rPr>
              <a:t>La </a:t>
            </a:r>
            <a:r>
              <a:rPr lang="it-IT" b="1" dirty="0">
                <a:solidFill>
                  <a:srgbClr val="CC3300"/>
                </a:solidFill>
              </a:rPr>
              <a:t>sola Cina pesa oltre il doppio rispetto agli Usa e quasi 6 volte rispetto ai Paesi UE del G7.</a:t>
            </a:r>
          </a:p>
        </p:txBody>
      </p:sp>
      <p:sp>
        <p:nvSpPr>
          <p:cNvPr id="13" name="object 13"/>
          <p:cNvSpPr txBox="1"/>
          <p:nvPr/>
        </p:nvSpPr>
        <p:spPr>
          <a:xfrm>
            <a:off x="-30205" y="-18556"/>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12826" y="504825"/>
            <a:ext cx="10317988" cy="320601"/>
          </a:xfrm>
          <a:prstGeom prst="rect">
            <a:avLst/>
          </a:prstGeom>
          <a:solidFill>
            <a:schemeClr val="accent3">
              <a:lumMod val="40000"/>
              <a:lumOff val="60000"/>
            </a:schemeClr>
          </a:solidFill>
        </p:spPr>
        <p:txBody>
          <a:bodyPr vert="horz" wrap="square" lIns="0" tIns="12700" rIns="0" bIns="0" rtlCol="0">
            <a:spAutoFit/>
          </a:bodyPr>
          <a:lstStyle/>
          <a:p>
            <a:pPr fontAlgn="base"/>
            <a:r>
              <a:rPr lang="it-IT" b="1" dirty="0">
                <a:solidFill>
                  <a:srgbClr val="CC3300"/>
                </a:solidFill>
              </a:rPr>
              <a:t> </a:t>
            </a:r>
            <a:r>
              <a:rPr lang="it-IT" sz="2000" b="1" i="1" dirty="0" smtClean="0">
                <a:solidFill>
                  <a:srgbClr val="CC3300"/>
                </a:solidFill>
              </a:rPr>
              <a:t>Analisi </a:t>
            </a:r>
            <a:r>
              <a:rPr lang="it-IT" sz="2000" b="1" i="1" dirty="0">
                <a:solidFill>
                  <a:srgbClr val="CC3300"/>
                </a:solidFill>
              </a:rPr>
              <a:t>di impatto nei Paesi più significativi: situazione attuale e dinamiche in atto </a:t>
            </a:r>
            <a:endParaRPr lang="it-IT" sz="2000" b="1" i="1" dirty="0" smtClean="0">
              <a:solidFill>
                <a:srgbClr val="CC3300"/>
              </a:solidFill>
            </a:endParaRPr>
          </a:p>
        </p:txBody>
      </p:sp>
      <p:sp>
        <p:nvSpPr>
          <p:cNvPr id="14" name="object 14"/>
          <p:cNvSpPr txBox="1"/>
          <p:nvPr/>
        </p:nvSpPr>
        <p:spPr>
          <a:xfrm>
            <a:off x="9560242" y="7080370"/>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11</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pic>
        <p:nvPicPr>
          <p:cNvPr id="16" name="Immagine 15" descr="Non è stato fornito nessun testo alternativo per questa immagine"/>
          <p:cNvPicPr/>
          <p:nvPr/>
        </p:nvPicPr>
        <p:blipFill>
          <a:blip r:embed="rId2">
            <a:extLst>
              <a:ext uri="{28A0092B-C50C-407E-A947-70E740481C1C}">
                <a14:useLocalDpi xmlns:a14="http://schemas.microsoft.com/office/drawing/2010/main" val="0"/>
              </a:ext>
            </a:extLst>
          </a:blip>
          <a:srcRect/>
          <a:stretch>
            <a:fillRect/>
          </a:stretch>
        </p:blipFill>
        <p:spPr bwMode="auto">
          <a:xfrm>
            <a:off x="1079500" y="962025"/>
            <a:ext cx="8175942" cy="4370424"/>
          </a:xfrm>
          <a:prstGeom prst="rect">
            <a:avLst/>
          </a:prstGeom>
          <a:noFill/>
          <a:ln>
            <a:noFill/>
          </a:ln>
        </p:spPr>
      </p:pic>
    </p:spTree>
    <p:extLst>
      <p:ext uri="{BB962C8B-B14F-4D97-AF65-F5344CB8AC3E}">
        <p14:creationId xmlns:p14="http://schemas.microsoft.com/office/powerpoint/2010/main" val="515727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5768722"/>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737395" y="6375279"/>
            <a:ext cx="9951084" cy="987546"/>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r>
              <a:rPr lang="it-IT" b="1" dirty="0">
                <a:solidFill>
                  <a:srgbClr val="CC3300"/>
                </a:solidFill>
              </a:rPr>
              <a:t>All’interno del blocco dei Paesi del G7 risulta che gli Usa pesano da soli più della metà del totale, </a:t>
            </a:r>
            <a:endParaRPr lang="it-IT" b="1" dirty="0" smtClean="0">
              <a:solidFill>
                <a:srgbClr val="CC3300"/>
              </a:solidFill>
            </a:endParaRPr>
          </a:p>
          <a:p>
            <a:r>
              <a:rPr lang="it-IT" b="1" dirty="0" smtClean="0">
                <a:solidFill>
                  <a:srgbClr val="CC3300"/>
                </a:solidFill>
              </a:rPr>
              <a:t>i </a:t>
            </a:r>
            <a:r>
              <a:rPr lang="it-IT" b="1" dirty="0">
                <a:solidFill>
                  <a:srgbClr val="CC3300"/>
                </a:solidFill>
              </a:rPr>
              <a:t>Paesi UE del G7 poco più di un quinto. </a:t>
            </a:r>
          </a:p>
        </p:txBody>
      </p:sp>
      <p:sp>
        <p:nvSpPr>
          <p:cNvPr id="13" name="object 13"/>
          <p:cNvSpPr txBox="1"/>
          <p:nvPr/>
        </p:nvSpPr>
        <p:spPr>
          <a:xfrm>
            <a:off x="-30205" y="-18556"/>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12826" y="504825"/>
            <a:ext cx="10317988" cy="320601"/>
          </a:xfrm>
          <a:prstGeom prst="rect">
            <a:avLst/>
          </a:prstGeom>
          <a:solidFill>
            <a:schemeClr val="accent3">
              <a:lumMod val="40000"/>
              <a:lumOff val="60000"/>
            </a:schemeClr>
          </a:solidFill>
        </p:spPr>
        <p:txBody>
          <a:bodyPr vert="horz" wrap="square" lIns="0" tIns="12700" rIns="0" bIns="0" rtlCol="0">
            <a:spAutoFit/>
          </a:bodyPr>
          <a:lstStyle/>
          <a:p>
            <a:pPr fontAlgn="base"/>
            <a:r>
              <a:rPr lang="it-IT" b="1" dirty="0">
                <a:solidFill>
                  <a:srgbClr val="CC3300"/>
                </a:solidFill>
              </a:rPr>
              <a:t> </a:t>
            </a:r>
            <a:r>
              <a:rPr lang="it-IT" sz="2000" b="1" i="1" dirty="0" smtClean="0">
                <a:solidFill>
                  <a:srgbClr val="CC3300"/>
                </a:solidFill>
              </a:rPr>
              <a:t>Analisi </a:t>
            </a:r>
            <a:r>
              <a:rPr lang="it-IT" sz="2000" b="1" i="1" dirty="0">
                <a:solidFill>
                  <a:srgbClr val="CC3300"/>
                </a:solidFill>
              </a:rPr>
              <a:t>di impatto nei Paesi più significativi: situazione attuale e dinamiche in atto </a:t>
            </a:r>
            <a:endParaRPr lang="it-IT" sz="2000" b="1" i="1" dirty="0" smtClean="0">
              <a:solidFill>
                <a:srgbClr val="CC3300"/>
              </a:solidFill>
            </a:endParaRPr>
          </a:p>
        </p:txBody>
      </p:sp>
      <p:sp>
        <p:nvSpPr>
          <p:cNvPr id="14" name="object 14"/>
          <p:cNvSpPr txBox="1"/>
          <p:nvPr/>
        </p:nvSpPr>
        <p:spPr>
          <a:xfrm>
            <a:off x="9560242" y="7080370"/>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11</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pic>
        <p:nvPicPr>
          <p:cNvPr id="15" name="Immagine 14" descr="Non è stato fornito nessun testo alternativo per questa immagine"/>
          <p:cNvPicPr/>
          <p:nvPr/>
        </p:nvPicPr>
        <p:blipFill>
          <a:blip r:embed="rId2">
            <a:extLst>
              <a:ext uri="{28A0092B-C50C-407E-A947-70E740481C1C}">
                <a14:useLocalDpi xmlns:a14="http://schemas.microsoft.com/office/drawing/2010/main" val="0"/>
              </a:ext>
            </a:extLst>
          </a:blip>
          <a:srcRect/>
          <a:stretch>
            <a:fillRect/>
          </a:stretch>
        </p:blipFill>
        <p:spPr bwMode="auto">
          <a:xfrm>
            <a:off x="909479" y="1020433"/>
            <a:ext cx="8937942" cy="5072391"/>
          </a:xfrm>
          <a:prstGeom prst="rect">
            <a:avLst/>
          </a:prstGeom>
          <a:noFill/>
          <a:ln>
            <a:noFill/>
          </a:ln>
        </p:spPr>
      </p:pic>
    </p:spTree>
    <p:extLst>
      <p:ext uri="{BB962C8B-B14F-4D97-AF65-F5344CB8AC3E}">
        <p14:creationId xmlns:p14="http://schemas.microsoft.com/office/powerpoint/2010/main" val="1789182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5768722"/>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386396" y="5534025"/>
            <a:ext cx="10252338"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r>
              <a:rPr lang="it-IT" b="1" dirty="0">
                <a:solidFill>
                  <a:srgbClr val="CC3300"/>
                </a:solidFill>
              </a:rPr>
              <a:t>L</a:t>
            </a:r>
            <a:r>
              <a:rPr lang="it-IT" b="1" dirty="0" smtClean="0">
                <a:solidFill>
                  <a:srgbClr val="CC3300"/>
                </a:solidFill>
              </a:rPr>
              <a:t>’Italia </a:t>
            </a:r>
            <a:r>
              <a:rPr lang="it-IT" b="1" dirty="0">
                <a:solidFill>
                  <a:srgbClr val="CC3300"/>
                </a:solidFill>
              </a:rPr>
              <a:t>emette meno di un quarto del totale per cui il nostro peso rispetto alle emissioni mondiali è inferiore all'uno per </a:t>
            </a:r>
            <a:r>
              <a:rPr lang="it-IT" b="1" dirty="0" smtClean="0">
                <a:solidFill>
                  <a:srgbClr val="CC3300"/>
                </a:solidFill>
              </a:rPr>
              <a:t>cento  (risultato </a:t>
            </a:r>
            <a:r>
              <a:rPr lang="it-IT" b="1" dirty="0">
                <a:solidFill>
                  <a:srgbClr val="CC3300"/>
                </a:solidFill>
              </a:rPr>
              <a:t>ottenuto senza il ricorso al nucleare </a:t>
            </a:r>
            <a:r>
              <a:rPr lang="it-IT" b="1" dirty="0" smtClean="0">
                <a:solidFill>
                  <a:srgbClr val="CC3300"/>
                </a:solidFill>
              </a:rPr>
              <a:t>-  </a:t>
            </a:r>
            <a:r>
              <a:rPr lang="it-IT" b="1" dirty="0">
                <a:solidFill>
                  <a:srgbClr val="CC3300"/>
                </a:solidFill>
              </a:rPr>
              <a:t>emissioni di CO2 </a:t>
            </a:r>
            <a:r>
              <a:rPr lang="it-IT" b="1" dirty="0" smtClean="0">
                <a:solidFill>
                  <a:srgbClr val="CC3300"/>
                </a:solidFill>
              </a:rPr>
              <a:t>irrilevanti - </a:t>
            </a:r>
            <a:r>
              <a:rPr lang="it-IT" b="1" dirty="0">
                <a:solidFill>
                  <a:srgbClr val="CC3300"/>
                </a:solidFill>
              </a:rPr>
              <a:t>presente negli altri </a:t>
            </a:r>
            <a:r>
              <a:rPr lang="it-IT" b="1" dirty="0" smtClean="0">
                <a:solidFill>
                  <a:srgbClr val="CC3300"/>
                </a:solidFill>
              </a:rPr>
              <a:t>Paesi.</a:t>
            </a:r>
          </a:p>
          <a:p>
            <a:endParaRPr lang="it-IT" sz="1000" b="1" dirty="0" smtClean="0">
              <a:solidFill>
                <a:srgbClr val="CC3300"/>
              </a:solidFill>
            </a:endParaRPr>
          </a:p>
          <a:p>
            <a:r>
              <a:rPr lang="it-IT" b="1" dirty="0">
                <a:solidFill>
                  <a:srgbClr val="CC3300"/>
                </a:solidFill>
              </a:rPr>
              <a:t>All’altro estremo </a:t>
            </a:r>
            <a:r>
              <a:rPr lang="it-IT" b="1" dirty="0" smtClean="0">
                <a:solidFill>
                  <a:srgbClr val="CC3300"/>
                </a:solidFill>
              </a:rPr>
              <a:t> </a:t>
            </a:r>
            <a:r>
              <a:rPr lang="it-IT" b="1" dirty="0">
                <a:solidFill>
                  <a:srgbClr val="CC3300"/>
                </a:solidFill>
              </a:rPr>
              <a:t>la </a:t>
            </a:r>
            <a:r>
              <a:rPr lang="it-IT" b="1" dirty="0" smtClean="0">
                <a:solidFill>
                  <a:srgbClr val="CC3300"/>
                </a:solidFill>
              </a:rPr>
              <a:t>Germania: </a:t>
            </a:r>
            <a:r>
              <a:rPr lang="it-IT" b="1" dirty="0">
                <a:solidFill>
                  <a:srgbClr val="CC3300"/>
                </a:solidFill>
              </a:rPr>
              <a:t>le emissioni tedesche sono oltre il doppio </a:t>
            </a:r>
            <a:r>
              <a:rPr lang="it-IT" b="1" dirty="0" smtClean="0">
                <a:solidFill>
                  <a:srgbClr val="CC3300"/>
                </a:solidFill>
              </a:rPr>
              <a:t>di </a:t>
            </a:r>
            <a:r>
              <a:rPr lang="it-IT" b="1" dirty="0">
                <a:solidFill>
                  <a:srgbClr val="CC3300"/>
                </a:solidFill>
              </a:rPr>
              <a:t>quelle italiane ( il rapporto passa a 1.6 se si confrontano le emissioni in rapporto agli abitanti e a 1.2 se le si confrontano in rapporto al PIL). </a:t>
            </a:r>
          </a:p>
        </p:txBody>
      </p:sp>
      <p:sp>
        <p:nvSpPr>
          <p:cNvPr id="13" name="object 13"/>
          <p:cNvSpPr txBox="1"/>
          <p:nvPr/>
        </p:nvSpPr>
        <p:spPr>
          <a:xfrm>
            <a:off x="-30205" y="-18556"/>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12826" y="352425"/>
            <a:ext cx="10317988" cy="320601"/>
          </a:xfrm>
          <a:prstGeom prst="rect">
            <a:avLst/>
          </a:prstGeom>
          <a:solidFill>
            <a:schemeClr val="accent3">
              <a:lumMod val="40000"/>
              <a:lumOff val="60000"/>
            </a:schemeClr>
          </a:solidFill>
        </p:spPr>
        <p:txBody>
          <a:bodyPr vert="horz" wrap="square" lIns="0" tIns="12700" rIns="0" bIns="0" rtlCol="0">
            <a:spAutoFit/>
          </a:bodyPr>
          <a:lstStyle/>
          <a:p>
            <a:pPr fontAlgn="base"/>
            <a:r>
              <a:rPr lang="it-IT" b="1" dirty="0">
                <a:solidFill>
                  <a:srgbClr val="CC3300"/>
                </a:solidFill>
              </a:rPr>
              <a:t> </a:t>
            </a:r>
            <a:r>
              <a:rPr lang="it-IT" sz="2000" b="1" i="1" dirty="0" smtClean="0">
                <a:solidFill>
                  <a:srgbClr val="CC3300"/>
                </a:solidFill>
              </a:rPr>
              <a:t>Analisi </a:t>
            </a:r>
            <a:r>
              <a:rPr lang="it-IT" sz="2000" b="1" i="1" dirty="0">
                <a:solidFill>
                  <a:srgbClr val="CC3300"/>
                </a:solidFill>
              </a:rPr>
              <a:t>di impatto nei Paesi più significativi: situazione attuale e dinamiche in atto </a:t>
            </a:r>
            <a:endParaRPr lang="it-IT" sz="2000" b="1" i="1" dirty="0" smtClean="0">
              <a:solidFill>
                <a:srgbClr val="CC3300"/>
              </a:solidFill>
            </a:endParaRPr>
          </a:p>
        </p:txBody>
      </p:sp>
      <p:sp>
        <p:nvSpPr>
          <p:cNvPr id="14" name="object 14"/>
          <p:cNvSpPr txBox="1"/>
          <p:nvPr/>
        </p:nvSpPr>
        <p:spPr>
          <a:xfrm>
            <a:off x="9560242" y="7080370"/>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11</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pic>
        <p:nvPicPr>
          <p:cNvPr id="16" name="Immagine 15" descr="Non è stato fornito nessun testo alternativo per questa immagine"/>
          <p:cNvPicPr/>
          <p:nvPr/>
        </p:nvPicPr>
        <p:blipFill>
          <a:blip r:embed="rId2">
            <a:extLst>
              <a:ext uri="{28A0092B-C50C-407E-A947-70E740481C1C}">
                <a14:useLocalDpi xmlns:a14="http://schemas.microsoft.com/office/drawing/2010/main" val="0"/>
              </a:ext>
            </a:extLst>
          </a:blip>
          <a:srcRect/>
          <a:stretch>
            <a:fillRect/>
          </a:stretch>
        </p:blipFill>
        <p:spPr bwMode="auto">
          <a:xfrm>
            <a:off x="1003300" y="809625"/>
            <a:ext cx="8252142" cy="4632584"/>
          </a:xfrm>
          <a:prstGeom prst="rect">
            <a:avLst/>
          </a:prstGeom>
          <a:noFill/>
          <a:ln>
            <a:noFill/>
          </a:ln>
        </p:spPr>
      </p:pic>
    </p:spTree>
    <p:extLst>
      <p:ext uri="{BB962C8B-B14F-4D97-AF65-F5344CB8AC3E}">
        <p14:creationId xmlns:p14="http://schemas.microsoft.com/office/powerpoint/2010/main" val="2687883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5768722"/>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3" name="object 13"/>
          <p:cNvSpPr txBox="1"/>
          <p:nvPr/>
        </p:nvSpPr>
        <p:spPr>
          <a:xfrm>
            <a:off x="-30205" y="-18556"/>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12826" y="352425"/>
            <a:ext cx="10317988" cy="320601"/>
          </a:xfrm>
          <a:prstGeom prst="rect">
            <a:avLst/>
          </a:prstGeom>
          <a:solidFill>
            <a:schemeClr val="accent3">
              <a:lumMod val="40000"/>
              <a:lumOff val="60000"/>
            </a:schemeClr>
          </a:solidFill>
        </p:spPr>
        <p:txBody>
          <a:bodyPr vert="horz" wrap="square" lIns="0" tIns="12700" rIns="0" bIns="0" rtlCol="0">
            <a:spAutoFit/>
          </a:bodyPr>
          <a:lstStyle/>
          <a:p>
            <a:pPr fontAlgn="base"/>
            <a:r>
              <a:rPr lang="it-IT" b="1" dirty="0">
                <a:solidFill>
                  <a:srgbClr val="CC3300"/>
                </a:solidFill>
              </a:rPr>
              <a:t> </a:t>
            </a:r>
            <a:r>
              <a:rPr lang="it-IT" sz="2000" b="1" i="1" dirty="0" smtClean="0">
                <a:solidFill>
                  <a:srgbClr val="CC3300"/>
                </a:solidFill>
              </a:rPr>
              <a:t>Analisi </a:t>
            </a:r>
            <a:r>
              <a:rPr lang="it-IT" sz="2000" b="1" i="1" dirty="0">
                <a:solidFill>
                  <a:srgbClr val="CC3300"/>
                </a:solidFill>
              </a:rPr>
              <a:t>di impatto nei Paesi più significativi: situazione attuale e dinamiche in atto </a:t>
            </a:r>
            <a:endParaRPr lang="it-IT" sz="2000" b="1" i="1" dirty="0" smtClean="0">
              <a:solidFill>
                <a:srgbClr val="CC3300"/>
              </a:solidFill>
            </a:endParaRPr>
          </a:p>
        </p:txBody>
      </p:sp>
      <p:sp>
        <p:nvSpPr>
          <p:cNvPr id="14" name="object 14"/>
          <p:cNvSpPr txBox="1"/>
          <p:nvPr/>
        </p:nvSpPr>
        <p:spPr>
          <a:xfrm>
            <a:off x="9560242" y="7080370"/>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11</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
        <p:nvSpPr>
          <p:cNvPr id="12" name="object 12"/>
          <p:cNvSpPr/>
          <p:nvPr/>
        </p:nvSpPr>
        <p:spPr>
          <a:xfrm>
            <a:off x="431354" y="1038225"/>
            <a:ext cx="9868346" cy="1098183"/>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r>
              <a:rPr lang="it-IT" sz="2000" b="1" dirty="0">
                <a:solidFill>
                  <a:srgbClr val="CC3300"/>
                </a:solidFill>
              </a:rPr>
              <a:t>Molti plaudono alla Germania che si appresta a raggiungere tra cinque anni il livello di contenimento delle emissioni di CO2 già conseguito dall'Italia e nessuno apprezza il risultato da noi già raggiunto (i primi siamo noi stessi a cominciare dai media).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040" y="2136408"/>
            <a:ext cx="7984820" cy="493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399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5768722"/>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3" name="object 13"/>
          <p:cNvSpPr txBox="1"/>
          <p:nvPr/>
        </p:nvSpPr>
        <p:spPr>
          <a:xfrm>
            <a:off x="-30205" y="-18556"/>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12826" y="352425"/>
            <a:ext cx="10317988" cy="320601"/>
          </a:xfrm>
          <a:prstGeom prst="rect">
            <a:avLst/>
          </a:prstGeom>
          <a:solidFill>
            <a:schemeClr val="accent3">
              <a:lumMod val="40000"/>
              <a:lumOff val="60000"/>
            </a:schemeClr>
          </a:solidFill>
        </p:spPr>
        <p:txBody>
          <a:bodyPr vert="horz" wrap="square" lIns="0" tIns="12700" rIns="0" bIns="0" rtlCol="0">
            <a:spAutoFit/>
          </a:bodyPr>
          <a:lstStyle/>
          <a:p>
            <a:pPr fontAlgn="base"/>
            <a:r>
              <a:rPr lang="it-IT" b="1" dirty="0">
                <a:solidFill>
                  <a:srgbClr val="CC3300"/>
                </a:solidFill>
              </a:rPr>
              <a:t> </a:t>
            </a:r>
            <a:r>
              <a:rPr lang="it-IT" sz="2000" b="1" i="1" dirty="0" smtClean="0">
                <a:solidFill>
                  <a:srgbClr val="CC3300"/>
                </a:solidFill>
              </a:rPr>
              <a:t>Analisi </a:t>
            </a:r>
            <a:r>
              <a:rPr lang="it-IT" sz="2000" b="1" i="1" dirty="0">
                <a:solidFill>
                  <a:srgbClr val="CC3300"/>
                </a:solidFill>
              </a:rPr>
              <a:t>di impatto nei Paesi più significativi: situazione attuale e dinamiche in atto </a:t>
            </a:r>
            <a:endParaRPr lang="it-IT" sz="2000" b="1" i="1" dirty="0" smtClean="0">
              <a:solidFill>
                <a:srgbClr val="CC3300"/>
              </a:solidFill>
            </a:endParaRPr>
          </a:p>
        </p:txBody>
      </p:sp>
      <p:sp>
        <p:nvSpPr>
          <p:cNvPr id="14" name="object 14"/>
          <p:cNvSpPr txBox="1"/>
          <p:nvPr/>
        </p:nvSpPr>
        <p:spPr>
          <a:xfrm>
            <a:off x="9560242" y="7080370"/>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11</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
        <p:nvSpPr>
          <p:cNvPr id="12" name="object 12"/>
          <p:cNvSpPr/>
          <p:nvPr/>
        </p:nvSpPr>
        <p:spPr>
          <a:xfrm>
            <a:off x="431354" y="1038226"/>
            <a:ext cx="9868346" cy="533336"/>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r>
              <a:rPr lang="it-IT" sz="2000" b="1" dirty="0" err="1" smtClean="0">
                <a:solidFill>
                  <a:srgbClr val="CC3300"/>
                </a:solidFill>
              </a:rPr>
              <a:t>Megatrend</a:t>
            </a:r>
            <a:r>
              <a:rPr lang="it-IT" sz="2000" b="1" dirty="0" smtClean="0">
                <a:solidFill>
                  <a:srgbClr val="CC3300"/>
                </a:solidFill>
              </a:rPr>
              <a:t> condizionano l’evoluzione della questione energia clima: la demografia</a:t>
            </a:r>
            <a:endParaRPr lang="it-IT" sz="2000" b="1" dirty="0">
              <a:solidFill>
                <a:srgbClr val="CC3300"/>
              </a:solidFill>
            </a:endParaRPr>
          </a:p>
        </p:txBody>
      </p:sp>
      <p:pic>
        <p:nvPicPr>
          <p:cNvPr id="15" name="Immagine 14" descr="Non è stato fornito nessun testo alternativo per questa immag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912" y="1526356"/>
            <a:ext cx="8917212" cy="4996192"/>
          </a:xfrm>
          <a:prstGeom prst="rect">
            <a:avLst/>
          </a:prstGeom>
          <a:noFill/>
          <a:ln>
            <a:noFill/>
          </a:ln>
        </p:spPr>
      </p:pic>
      <p:sp>
        <p:nvSpPr>
          <p:cNvPr id="16" name="object 9"/>
          <p:cNvSpPr/>
          <p:nvPr/>
        </p:nvSpPr>
        <p:spPr>
          <a:xfrm>
            <a:off x="774700" y="6823586"/>
            <a:ext cx="8001000" cy="294514"/>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r>
              <a:rPr lang="it-IT" b="1" dirty="0">
                <a:solidFill>
                  <a:srgbClr val="CC3300"/>
                </a:solidFill>
              </a:rPr>
              <a:t>La crescita della popolazione è in tutti i blocchi, escluso quello dei Paesi del </a:t>
            </a:r>
            <a:r>
              <a:rPr lang="it-IT" b="1" dirty="0" smtClean="0">
                <a:solidFill>
                  <a:srgbClr val="CC3300"/>
                </a:solidFill>
              </a:rPr>
              <a:t>G7</a:t>
            </a:r>
            <a:endParaRPr lang="it-IT" b="1" dirty="0">
              <a:solidFill>
                <a:srgbClr val="CC3300"/>
              </a:solidFill>
            </a:endParaRPr>
          </a:p>
        </p:txBody>
      </p:sp>
    </p:spTree>
    <p:extLst>
      <p:ext uri="{BB962C8B-B14F-4D97-AF65-F5344CB8AC3E}">
        <p14:creationId xmlns:p14="http://schemas.microsoft.com/office/powerpoint/2010/main" val="2632375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14760" y="1724025"/>
            <a:ext cx="10678640" cy="5838825"/>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3" name="object 13"/>
          <p:cNvSpPr txBox="1"/>
          <p:nvPr/>
        </p:nvSpPr>
        <p:spPr>
          <a:xfrm>
            <a:off x="-30205" y="-18556"/>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359280" y="210917"/>
            <a:ext cx="10317988" cy="320601"/>
          </a:xfrm>
          <a:prstGeom prst="rect">
            <a:avLst/>
          </a:prstGeom>
          <a:solidFill>
            <a:schemeClr val="accent3">
              <a:lumMod val="40000"/>
              <a:lumOff val="60000"/>
            </a:schemeClr>
          </a:solidFill>
        </p:spPr>
        <p:txBody>
          <a:bodyPr vert="horz" wrap="square" lIns="0" tIns="12700" rIns="0" bIns="0" rtlCol="0">
            <a:spAutoFit/>
          </a:bodyPr>
          <a:lstStyle/>
          <a:p>
            <a:pPr fontAlgn="base"/>
            <a:r>
              <a:rPr lang="it-IT" b="1" dirty="0">
                <a:solidFill>
                  <a:srgbClr val="CC3300"/>
                </a:solidFill>
              </a:rPr>
              <a:t> </a:t>
            </a:r>
            <a:r>
              <a:rPr lang="it-IT" sz="2000" b="1" i="1" dirty="0" smtClean="0">
                <a:solidFill>
                  <a:srgbClr val="CC3300"/>
                </a:solidFill>
              </a:rPr>
              <a:t>Analisi </a:t>
            </a:r>
            <a:r>
              <a:rPr lang="it-IT" sz="2000" b="1" i="1" dirty="0">
                <a:solidFill>
                  <a:srgbClr val="CC3300"/>
                </a:solidFill>
              </a:rPr>
              <a:t>di impatto nei Paesi più significativi: situazione attuale e dinamiche in atto </a:t>
            </a:r>
            <a:endParaRPr lang="it-IT" sz="2000" b="1" i="1" dirty="0" smtClean="0">
              <a:solidFill>
                <a:srgbClr val="CC3300"/>
              </a:solidFill>
            </a:endParaRPr>
          </a:p>
        </p:txBody>
      </p:sp>
      <p:sp>
        <p:nvSpPr>
          <p:cNvPr id="14" name="object 14"/>
          <p:cNvSpPr txBox="1"/>
          <p:nvPr/>
        </p:nvSpPr>
        <p:spPr>
          <a:xfrm>
            <a:off x="9560242" y="7080370"/>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11</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
        <p:nvSpPr>
          <p:cNvPr id="12" name="object 12"/>
          <p:cNvSpPr/>
          <p:nvPr/>
        </p:nvSpPr>
        <p:spPr>
          <a:xfrm>
            <a:off x="473581" y="640670"/>
            <a:ext cx="9868346" cy="533336"/>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r>
              <a:rPr lang="it-IT" b="1" dirty="0" err="1" smtClean="0">
                <a:solidFill>
                  <a:srgbClr val="CC3300"/>
                </a:solidFill>
              </a:rPr>
              <a:t>Megatrend</a:t>
            </a:r>
            <a:r>
              <a:rPr lang="it-IT" b="1" dirty="0" smtClean="0">
                <a:solidFill>
                  <a:srgbClr val="CC3300"/>
                </a:solidFill>
              </a:rPr>
              <a:t> condizionano l’evoluzione della questione energia clima: l’economia</a:t>
            </a:r>
            <a:endParaRPr lang="it-IT" b="1" dirty="0">
              <a:solidFill>
                <a:srgbClr val="CC3300"/>
              </a:solidFill>
            </a:endParaRPr>
          </a:p>
        </p:txBody>
      </p:sp>
      <p:pic>
        <p:nvPicPr>
          <p:cNvPr id="16" name="Immagine 15" descr="Non è stato fornito nessun testo alternativo per questa immag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530" y="1053231"/>
            <a:ext cx="8553000" cy="4308404"/>
          </a:xfrm>
          <a:prstGeom prst="rect">
            <a:avLst/>
          </a:prstGeom>
          <a:noFill/>
          <a:ln>
            <a:noFill/>
          </a:ln>
        </p:spPr>
      </p:pic>
      <p:sp>
        <p:nvSpPr>
          <p:cNvPr id="9" name="object 9"/>
          <p:cNvSpPr/>
          <p:nvPr/>
        </p:nvSpPr>
        <p:spPr>
          <a:xfrm>
            <a:off x="209387" y="5457825"/>
            <a:ext cx="10132540" cy="1338835"/>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r>
              <a:rPr lang="it-IT" b="1" dirty="0">
                <a:solidFill>
                  <a:srgbClr val="CC3300"/>
                </a:solidFill>
              </a:rPr>
              <a:t>Il valore del PIL è attualmente uguale tra i tre blocchi, ma la crescita nel G7 è molto più lenta (nel 2017 si è avuto il sorpasso anche dei BRIC rispetto al G7 che dall'altro blocco (resto del mondo) era stato superato nel 2005. </a:t>
            </a:r>
          </a:p>
          <a:p>
            <a:endParaRPr lang="it-IT" sz="1200" b="1" dirty="0" smtClean="0">
              <a:solidFill>
                <a:srgbClr val="CC3300"/>
              </a:solidFill>
            </a:endParaRPr>
          </a:p>
          <a:p>
            <a:r>
              <a:rPr lang="it-IT" b="1" dirty="0" smtClean="0">
                <a:solidFill>
                  <a:srgbClr val="CC3300"/>
                </a:solidFill>
              </a:rPr>
              <a:t>Risulta </a:t>
            </a:r>
            <a:r>
              <a:rPr lang="it-IT" b="1" dirty="0">
                <a:solidFill>
                  <a:srgbClr val="CC3300"/>
                </a:solidFill>
              </a:rPr>
              <a:t>confermata dalle dinamiche in atto per la demografia e per il PIL la previsione che il peso dei BRIC sarà sempre più preponderante.</a:t>
            </a:r>
          </a:p>
        </p:txBody>
      </p:sp>
    </p:spTree>
    <p:extLst>
      <p:ext uri="{BB962C8B-B14F-4D97-AF65-F5344CB8AC3E}">
        <p14:creationId xmlns:p14="http://schemas.microsoft.com/office/powerpoint/2010/main" val="1897026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3344622"/>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30205" y="4915865"/>
            <a:ext cx="10814222" cy="117696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27117" y="6092825"/>
            <a:ext cx="107569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6"/>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45434" y="1264503"/>
            <a:ext cx="9632188" cy="3736920"/>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a:solidFill>
                  <a:srgbClr val="CC3300"/>
                </a:solidFill>
              </a:rPr>
              <a:t> </a:t>
            </a:r>
            <a:r>
              <a:rPr lang="it-IT" dirty="0"/>
              <a:t> </a:t>
            </a:r>
            <a:r>
              <a:rPr lang="it-IT" sz="2000" b="1" dirty="0">
                <a:solidFill>
                  <a:srgbClr val="CC3300"/>
                </a:solidFill>
              </a:rPr>
              <a:t>Approfondimento della rilevanza dei singoli paesi nelle emissioni di CO2</a:t>
            </a:r>
          </a:p>
          <a:p>
            <a:r>
              <a:rPr lang="it-IT" sz="1200" i="1" dirty="0"/>
              <a:t> </a:t>
            </a:r>
            <a:endParaRPr lang="it-IT" sz="1200" dirty="0"/>
          </a:p>
          <a:p>
            <a:r>
              <a:rPr lang="it-IT" sz="1600" i="1" dirty="0">
                <a:solidFill>
                  <a:srgbClr val="CC3300"/>
                </a:solidFill>
              </a:rPr>
              <a:t>(</a:t>
            </a:r>
            <a:r>
              <a:rPr lang="it-IT" sz="1600" dirty="0">
                <a:solidFill>
                  <a:srgbClr val="CC3300"/>
                </a:solidFill>
              </a:rPr>
              <a:t>fonte dei dati </a:t>
            </a:r>
            <a:r>
              <a:rPr lang="it-IT" sz="1600" u="sng" dirty="0">
                <a:solidFill>
                  <a:srgbClr val="CC3300"/>
                </a:solidFill>
                <a:hlinkClick r:id="rId2"/>
              </a:rPr>
              <a:t>EDGAR </a:t>
            </a:r>
            <a:r>
              <a:rPr lang="it-IT" sz="1600" u="sng" dirty="0" err="1">
                <a:solidFill>
                  <a:srgbClr val="CC3300"/>
                </a:solidFill>
                <a:hlinkClick r:id="rId2"/>
              </a:rPr>
              <a:t>Emission</a:t>
            </a:r>
            <a:r>
              <a:rPr lang="it-IT" sz="1600" u="sng" dirty="0">
                <a:solidFill>
                  <a:srgbClr val="CC3300"/>
                </a:solidFill>
                <a:hlinkClick r:id="rId2"/>
              </a:rPr>
              <a:t> Database for Global </a:t>
            </a:r>
            <a:r>
              <a:rPr lang="it-IT" sz="1600" u="sng" dirty="0" err="1">
                <a:solidFill>
                  <a:srgbClr val="CC3300"/>
                </a:solidFill>
                <a:hlinkClick r:id="rId2"/>
              </a:rPr>
              <a:t>Atmospheric</a:t>
            </a:r>
            <a:r>
              <a:rPr lang="it-IT" sz="1600" u="sng" dirty="0">
                <a:solidFill>
                  <a:srgbClr val="CC3300"/>
                </a:solidFill>
                <a:hlinkClick r:id="rId2"/>
              </a:rPr>
              <a:t> </a:t>
            </a:r>
            <a:r>
              <a:rPr lang="it-IT" sz="1600" u="sng" dirty="0" err="1">
                <a:solidFill>
                  <a:srgbClr val="CC3300"/>
                </a:solidFill>
                <a:hlinkClick r:id="rId2"/>
              </a:rPr>
              <a:t>Research</a:t>
            </a:r>
            <a:r>
              <a:rPr lang="it-IT" sz="1600" u="sng" dirty="0">
                <a:solidFill>
                  <a:srgbClr val="CC3300"/>
                </a:solidFill>
                <a:hlinkClick r:id="rId2"/>
              </a:rPr>
              <a:t> </a:t>
            </a:r>
            <a:r>
              <a:rPr lang="it-IT" sz="1600" dirty="0">
                <a:solidFill>
                  <a:srgbClr val="CC3300"/>
                </a:solidFill>
              </a:rPr>
              <a:t>del Joint </a:t>
            </a:r>
            <a:r>
              <a:rPr lang="it-IT" sz="1600" dirty="0" err="1">
                <a:solidFill>
                  <a:srgbClr val="CC3300"/>
                </a:solidFill>
              </a:rPr>
              <a:t>Research</a:t>
            </a:r>
            <a:r>
              <a:rPr lang="it-IT" sz="1600" dirty="0">
                <a:solidFill>
                  <a:srgbClr val="CC3300"/>
                </a:solidFill>
              </a:rPr>
              <a:t> Center dell'UE)</a:t>
            </a:r>
          </a:p>
          <a:p>
            <a:r>
              <a:rPr lang="it-IT" dirty="0"/>
              <a:t> </a:t>
            </a:r>
          </a:p>
          <a:p>
            <a:r>
              <a:rPr lang="it-IT" b="1" dirty="0">
                <a:solidFill>
                  <a:srgbClr val="CC3300"/>
                </a:solidFill>
              </a:rPr>
              <a:t>Nel confrontare la rilevanza di ciascun Paese è opportuno considerare tre parametri: </a:t>
            </a:r>
            <a:endParaRPr lang="it-IT" b="1" dirty="0" smtClean="0">
              <a:solidFill>
                <a:srgbClr val="CC3300"/>
              </a:solidFill>
            </a:endParaRPr>
          </a:p>
          <a:p>
            <a:endParaRPr lang="it-IT" sz="1400" b="1" dirty="0">
              <a:solidFill>
                <a:srgbClr val="CC3300"/>
              </a:solidFill>
            </a:endParaRPr>
          </a:p>
          <a:p>
            <a:pPr marL="285750" lvl="0" indent="-285750">
              <a:buFont typeface="Arial" panose="020B0604020202020204" pitchFamily="34" charset="0"/>
              <a:buChar char="•"/>
            </a:pPr>
            <a:r>
              <a:rPr lang="it-IT" b="1" dirty="0">
                <a:solidFill>
                  <a:srgbClr val="CC3300"/>
                </a:solidFill>
              </a:rPr>
              <a:t>l’impatto (definito come entità delle emissioni totali</a:t>
            </a:r>
            <a:r>
              <a:rPr lang="it-IT" b="1" dirty="0" smtClean="0">
                <a:solidFill>
                  <a:srgbClr val="CC3300"/>
                </a:solidFill>
              </a:rPr>
              <a:t>)</a:t>
            </a:r>
          </a:p>
          <a:p>
            <a:pPr lvl="0"/>
            <a:r>
              <a:rPr lang="it-IT" b="1" dirty="0" smtClean="0">
                <a:solidFill>
                  <a:srgbClr val="CC3300"/>
                </a:solidFill>
              </a:rPr>
              <a:t> </a:t>
            </a:r>
            <a:endParaRPr lang="it-IT" sz="1400" b="1" dirty="0">
              <a:solidFill>
                <a:srgbClr val="CC3300"/>
              </a:solidFill>
            </a:endParaRPr>
          </a:p>
          <a:p>
            <a:pPr marL="285750" lvl="0" indent="-285750">
              <a:buFont typeface="Arial" panose="020B0604020202020204" pitchFamily="34" charset="0"/>
              <a:buChar char="•"/>
            </a:pPr>
            <a:r>
              <a:rPr lang="it-IT" b="1" dirty="0">
                <a:solidFill>
                  <a:srgbClr val="CC3300"/>
                </a:solidFill>
              </a:rPr>
              <a:t>l’appropriazione definita come l’uso che i singoli cittadini di ciascun Paese fanno della “risorsa atmosfera” rappresentato dalle emissioni pro </a:t>
            </a:r>
            <a:r>
              <a:rPr lang="it-IT" b="1" dirty="0" smtClean="0">
                <a:solidFill>
                  <a:srgbClr val="CC3300"/>
                </a:solidFill>
              </a:rPr>
              <a:t>capite</a:t>
            </a:r>
          </a:p>
          <a:p>
            <a:pPr lvl="0"/>
            <a:endParaRPr lang="it-IT" sz="1400" b="1" dirty="0">
              <a:solidFill>
                <a:srgbClr val="CC3300"/>
              </a:solidFill>
            </a:endParaRPr>
          </a:p>
          <a:p>
            <a:pPr marL="285750" lvl="0" indent="-285750">
              <a:buFont typeface="Arial" panose="020B0604020202020204" pitchFamily="34" charset="0"/>
              <a:buChar char="•"/>
            </a:pPr>
            <a:r>
              <a:rPr lang="it-IT" b="1" dirty="0">
                <a:solidFill>
                  <a:srgbClr val="CC3300"/>
                </a:solidFill>
              </a:rPr>
              <a:t>l'inefficienza rappresentata dalle emissioni per unità di PIL (è efficiente un Paese che a parità di PIL generato ha minore impatto). </a:t>
            </a:r>
          </a:p>
          <a:p>
            <a:pPr fontAlgn="base"/>
            <a:endParaRPr lang="it-IT" dirty="0"/>
          </a:p>
        </p:txBody>
      </p:sp>
      <p:sp>
        <p:nvSpPr>
          <p:cNvPr id="14"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
        <p:nvSpPr>
          <p:cNvPr id="16" name="object 13"/>
          <p:cNvSpPr txBox="1"/>
          <p:nvPr/>
        </p:nvSpPr>
        <p:spPr>
          <a:xfrm>
            <a:off x="530733" y="5156695"/>
            <a:ext cx="9632188" cy="659155"/>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a:solidFill>
                  <a:srgbClr val="CC3300"/>
                </a:solidFill>
              </a:rPr>
              <a:t> </a:t>
            </a:r>
            <a:r>
              <a:rPr lang="it-IT" b="1" dirty="0" smtClean="0">
                <a:solidFill>
                  <a:srgbClr val="CC3300"/>
                </a:solidFill>
              </a:rPr>
              <a:t>Abbiamo fin qui analizzato l’impatto. Prendiamo ora in esame  l’appropriazione  e l'inefficienza</a:t>
            </a:r>
          </a:p>
          <a:p>
            <a:pPr fontAlgn="base"/>
            <a:endParaRPr lang="it-IT" dirty="0"/>
          </a:p>
        </p:txBody>
      </p:sp>
      <p:sp>
        <p:nvSpPr>
          <p:cNvPr id="18" name="object 13"/>
          <p:cNvSpPr txBox="1"/>
          <p:nvPr/>
        </p:nvSpPr>
        <p:spPr>
          <a:xfrm>
            <a:off x="433077" y="167513"/>
            <a:ext cx="9632188" cy="751488"/>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smtClean="0">
                <a:solidFill>
                  <a:srgbClr val="CC3300"/>
                </a:solidFill>
              </a:rPr>
              <a:t>Superamento </a:t>
            </a:r>
            <a:r>
              <a:rPr lang="it-IT" sz="2400" b="1" dirty="0">
                <a:solidFill>
                  <a:srgbClr val="CC3300"/>
                </a:solidFill>
              </a:rPr>
              <a:t>dei limiti di un approccio frammentato a livello di singolo Stato: indispensabile una mobilitazione basata sul partenariato </a:t>
            </a:r>
            <a:endParaRPr lang="it-IT" sz="1200" dirty="0"/>
          </a:p>
        </p:txBody>
      </p:sp>
    </p:spTree>
    <p:extLst>
      <p:ext uri="{BB962C8B-B14F-4D97-AF65-F5344CB8AC3E}">
        <p14:creationId xmlns:p14="http://schemas.microsoft.com/office/powerpoint/2010/main" val="3021654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0" y="6092824"/>
            <a:ext cx="107569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6"/>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38912" y="849807"/>
            <a:ext cx="10317988" cy="1613262"/>
          </a:xfrm>
          <a:prstGeom prst="rect">
            <a:avLst/>
          </a:prstGeom>
          <a:solidFill>
            <a:schemeClr val="accent3">
              <a:lumMod val="40000"/>
              <a:lumOff val="60000"/>
            </a:schemeClr>
          </a:solidFill>
        </p:spPr>
        <p:txBody>
          <a:bodyPr vert="horz" wrap="square" lIns="0" tIns="12700" rIns="0" bIns="0" rtlCol="0">
            <a:spAutoFit/>
          </a:bodyPr>
          <a:lstStyle/>
          <a:p>
            <a:pPr fontAlgn="base"/>
            <a:r>
              <a:rPr lang="it-IT" b="1" dirty="0">
                <a:solidFill>
                  <a:srgbClr val="CC3300"/>
                </a:solidFill>
              </a:rPr>
              <a:t> </a:t>
            </a:r>
          </a:p>
          <a:p>
            <a:pPr fontAlgn="base"/>
            <a:r>
              <a:rPr lang="it-IT" sz="2000" b="1" dirty="0">
                <a:solidFill>
                  <a:srgbClr val="CC3300"/>
                </a:solidFill>
              </a:rPr>
              <a:t>Superamento dei limiti di un approccio frammentato a livello di singolo Stato: indispensabile </a:t>
            </a:r>
            <a:endParaRPr lang="it-IT" sz="2000" b="1" dirty="0" smtClean="0">
              <a:solidFill>
                <a:srgbClr val="CC3300"/>
              </a:solidFill>
            </a:endParaRPr>
          </a:p>
          <a:p>
            <a:pPr fontAlgn="base"/>
            <a:r>
              <a:rPr lang="it-IT" sz="2000" b="1" dirty="0" smtClean="0">
                <a:solidFill>
                  <a:srgbClr val="CC3300"/>
                </a:solidFill>
              </a:rPr>
              <a:t>una </a:t>
            </a:r>
            <a:r>
              <a:rPr lang="it-IT" sz="2000" b="1" dirty="0">
                <a:solidFill>
                  <a:srgbClr val="CC3300"/>
                </a:solidFill>
              </a:rPr>
              <a:t>mobilitazione basata sul partenariato </a:t>
            </a:r>
          </a:p>
          <a:p>
            <a:pPr fontAlgn="base"/>
            <a:r>
              <a:rPr lang="it-IT" sz="800" b="1" dirty="0">
                <a:solidFill>
                  <a:srgbClr val="CC3300"/>
                </a:solidFill>
              </a:rPr>
              <a:t>  </a:t>
            </a:r>
          </a:p>
          <a:p>
            <a:pPr fontAlgn="base"/>
            <a:r>
              <a:rPr lang="it-IT" sz="2000" b="1" dirty="0">
                <a:solidFill>
                  <a:srgbClr val="CC3300"/>
                </a:solidFill>
              </a:rPr>
              <a:t>Una via d’uscita per concordare le azioni da svolgere </a:t>
            </a:r>
          </a:p>
          <a:p>
            <a:pPr fontAlgn="base"/>
            <a:r>
              <a:rPr lang="it-IT" dirty="0"/>
              <a:t> </a:t>
            </a:r>
          </a:p>
        </p:txBody>
      </p:sp>
    </p:spTree>
    <p:extLst>
      <p:ext uri="{BB962C8B-B14F-4D97-AF65-F5344CB8AC3E}">
        <p14:creationId xmlns:p14="http://schemas.microsoft.com/office/powerpoint/2010/main" val="3021654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30205" y="1794128"/>
            <a:ext cx="10814222"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30205" y="6092825"/>
            <a:ext cx="10814222"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6"/>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4"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pic>
        <p:nvPicPr>
          <p:cNvPr id="15" name="Immagine 14" descr="Non è stato fornito nessun testo alternativo per questa immagine"/>
          <p:cNvPicPr/>
          <p:nvPr/>
        </p:nvPicPr>
        <p:blipFill>
          <a:blip r:embed="rId2">
            <a:extLst>
              <a:ext uri="{28A0092B-C50C-407E-A947-70E740481C1C}">
                <a14:useLocalDpi xmlns:a14="http://schemas.microsoft.com/office/drawing/2010/main" val="0"/>
              </a:ext>
            </a:extLst>
          </a:blip>
          <a:srcRect/>
          <a:stretch>
            <a:fillRect/>
          </a:stretch>
        </p:blipFill>
        <p:spPr bwMode="auto">
          <a:xfrm>
            <a:off x="910512" y="895496"/>
            <a:ext cx="8610600" cy="5256275"/>
          </a:xfrm>
          <a:prstGeom prst="rect">
            <a:avLst/>
          </a:prstGeom>
          <a:noFill/>
          <a:ln>
            <a:noFill/>
          </a:ln>
        </p:spPr>
      </p:pic>
      <p:sp>
        <p:nvSpPr>
          <p:cNvPr id="16" name="object 13"/>
          <p:cNvSpPr txBox="1"/>
          <p:nvPr/>
        </p:nvSpPr>
        <p:spPr>
          <a:xfrm>
            <a:off x="472207" y="402071"/>
            <a:ext cx="9632188" cy="505267"/>
          </a:xfrm>
          <a:prstGeom prst="rect">
            <a:avLst/>
          </a:prstGeom>
          <a:solidFill>
            <a:schemeClr val="accent3">
              <a:lumMod val="40000"/>
              <a:lumOff val="60000"/>
            </a:schemeClr>
          </a:solidFill>
        </p:spPr>
        <p:txBody>
          <a:bodyPr vert="horz" wrap="square" lIns="0" tIns="12700" rIns="0" bIns="0" rtlCol="0">
            <a:spAutoFit/>
          </a:bodyPr>
          <a:lstStyle/>
          <a:p>
            <a:r>
              <a:rPr lang="it-IT" dirty="0"/>
              <a:t> </a:t>
            </a:r>
            <a:r>
              <a:rPr lang="it-IT" sz="2000" b="1" dirty="0">
                <a:solidFill>
                  <a:srgbClr val="CC3300"/>
                </a:solidFill>
              </a:rPr>
              <a:t>Approfondimento della rilevanza dei singoli paesi nelle emissioni di CO2</a:t>
            </a:r>
          </a:p>
          <a:p>
            <a:r>
              <a:rPr lang="it-IT" sz="1200" i="1" dirty="0"/>
              <a:t> </a:t>
            </a:r>
            <a:endParaRPr lang="it-IT" sz="1200" dirty="0"/>
          </a:p>
        </p:txBody>
      </p:sp>
      <p:sp>
        <p:nvSpPr>
          <p:cNvPr id="18" name="object 13"/>
          <p:cNvSpPr txBox="1"/>
          <p:nvPr/>
        </p:nvSpPr>
        <p:spPr>
          <a:xfrm>
            <a:off x="306196" y="6175094"/>
            <a:ext cx="9079104" cy="1305486"/>
          </a:xfrm>
          <a:prstGeom prst="rect">
            <a:avLst/>
          </a:prstGeom>
          <a:solidFill>
            <a:schemeClr val="accent3">
              <a:lumMod val="40000"/>
              <a:lumOff val="60000"/>
            </a:schemeClr>
          </a:solidFill>
        </p:spPr>
        <p:txBody>
          <a:bodyPr vert="horz" wrap="square" lIns="0" tIns="12700" rIns="0" bIns="0" rtlCol="0">
            <a:spAutoFit/>
          </a:bodyPr>
          <a:lstStyle/>
          <a:p>
            <a:r>
              <a:rPr lang="it-IT" b="1" dirty="0">
                <a:solidFill>
                  <a:srgbClr val="CC3300"/>
                </a:solidFill>
              </a:rPr>
              <a:t>D</a:t>
            </a:r>
            <a:r>
              <a:rPr lang="it-IT" b="1" dirty="0" smtClean="0">
                <a:solidFill>
                  <a:srgbClr val="CC3300"/>
                </a:solidFill>
              </a:rPr>
              <a:t>inamica </a:t>
            </a:r>
            <a:r>
              <a:rPr lang="it-IT" b="1" dirty="0">
                <a:solidFill>
                  <a:srgbClr val="CC3300"/>
                </a:solidFill>
              </a:rPr>
              <a:t>temporale </a:t>
            </a:r>
            <a:endParaRPr lang="it-IT" b="1" dirty="0" smtClean="0">
              <a:solidFill>
                <a:srgbClr val="CC3300"/>
              </a:solidFill>
            </a:endParaRPr>
          </a:p>
          <a:p>
            <a:pPr marL="285750" indent="-285750">
              <a:buFont typeface="Arial" panose="020B0604020202020204" pitchFamily="34" charset="0"/>
              <a:buChar char="•"/>
            </a:pPr>
            <a:r>
              <a:rPr lang="it-IT" b="1" dirty="0">
                <a:solidFill>
                  <a:srgbClr val="CC3300"/>
                </a:solidFill>
              </a:rPr>
              <a:t>i</a:t>
            </a:r>
            <a:r>
              <a:rPr lang="it-IT" b="1" dirty="0" smtClean="0">
                <a:solidFill>
                  <a:srgbClr val="CC3300"/>
                </a:solidFill>
              </a:rPr>
              <a:t>n ascissa del </a:t>
            </a:r>
            <a:r>
              <a:rPr lang="it-IT" b="1" dirty="0">
                <a:solidFill>
                  <a:srgbClr val="CC3300"/>
                </a:solidFill>
              </a:rPr>
              <a:t>benessere espresso in migliaia di dollari di PIL </a:t>
            </a:r>
            <a:r>
              <a:rPr lang="it-IT" b="1" i="1" dirty="0">
                <a:solidFill>
                  <a:srgbClr val="CC3300"/>
                </a:solidFill>
              </a:rPr>
              <a:t>pro capite. </a:t>
            </a:r>
            <a:endParaRPr lang="it-IT" b="1" i="1" dirty="0" smtClean="0">
              <a:solidFill>
                <a:srgbClr val="CC3300"/>
              </a:solidFill>
            </a:endParaRPr>
          </a:p>
          <a:p>
            <a:pPr marL="285750" indent="-285750">
              <a:buFont typeface="Arial" panose="020B0604020202020204" pitchFamily="34" charset="0"/>
              <a:buChar char="•"/>
            </a:pPr>
            <a:r>
              <a:rPr lang="it-IT" b="1" dirty="0" smtClean="0">
                <a:solidFill>
                  <a:srgbClr val="CC3300"/>
                </a:solidFill>
              </a:rPr>
              <a:t>In ordinata dell’appropriazione espressa in </a:t>
            </a:r>
            <a:r>
              <a:rPr lang="it-IT" b="1" dirty="0">
                <a:solidFill>
                  <a:srgbClr val="CC3300"/>
                </a:solidFill>
              </a:rPr>
              <a:t>valori rapportati al valor medio mondiale, quindi appropriazione relativa (la si potrebbe chiamare privilegio</a:t>
            </a:r>
            <a:r>
              <a:rPr lang="it-IT" b="1" dirty="0" smtClean="0">
                <a:solidFill>
                  <a:srgbClr val="CC3300"/>
                </a:solidFill>
              </a:rPr>
              <a:t>)</a:t>
            </a:r>
            <a:endParaRPr lang="it-IT" b="1" dirty="0">
              <a:solidFill>
                <a:srgbClr val="CC3300"/>
              </a:solidFill>
            </a:endParaRPr>
          </a:p>
          <a:p>
            <a:r>
              <a:rPr lang="it-IT" sz="1200" i="1" dirty="0"/>
              <a:t> </a:t>
            </a:r>
            <a:endParaRPr lang="it-IT" sz="1200" dirty="0"/>
          </a:p>
        </p:txBody>
      </p:sp>
    </p:spTree>
    <p:extLst>
      <p:ext uri="{BB962C8B-B14F-4D97-AF65-F5344CB8AC3E}">
        <p14:creationId xmlns:p14="http://schemas.microsoft.com/office/powerpoint/2010/main" val="2738879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3344622"/>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30205" y="4915865"/>
            <a:ext cx="10814222" cy="117696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27117" y="6092825"/>
            <a:ext cx="107569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6"/>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45434" y="817022"/>
            <a:ext cx="9632188" cy="3490699"/>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a:solidFill>
                  <a:srgbClr val="CC3300"/>
                </a:solidFill>
              </a:rPr>
              <a:t> </a:t>
            </a:r>
            <a:r>
              <a:rPr lang="it-IT" sz="2000" b="1" dirty="0" smtClean="0">
                <a:solidFill>
                  <a:srgbClr val="CC3300"/>
                </a:solidFill>
              </a:rPr>
              <a:t>I </a:t>
            </a:r>
            <a:r>
              <a:rPr lang="it-IT" sz="2000" b="1" dirty="0">
                <a:solidFill>
                  <a:srgbClr val="CC3300"/>
                </a:solidFill>
              </a:rPr>
              <a:t>Paesi si collocano in due quadranti: </a:t>
            </a:r>
            <a:endParaRPr lang="it-IT" sz="2000" b="1" dirty="0" smtClean="0">
              <a:solidFill>
                <a:srgbClr val="CC3300"/>
              </a:solidFill>
            </a:endParaRPr>
          </a:p>
          <a:p>
            <a:pPr marL="342900" indent="-342900" fontAlgn="base">
              <a:buFont typeface="Arial" panose="020B0604020202020204" pitchFamily="34" charset="0"/>
              <a:buChar char="•"/>
            </a:pPr>
            <a:r>
              <a:rPr lang="it-IT" b="1" dirty="0" smtClean="0">
                <a:solidFill>
                  <a:srgbClr val="CC3300"/>
                </a:solidFill>
              </a:rPr>
              <a:t>nel </a:t>
            </a:r>
            <a:r>
              <a:rPr lang="it-IT" b="1" dirty="0">
                <a:solidFill>
                  <a:srgbClr val="CC3300"/>
                </a:solidFill>
              </a:rPr>
              <a:t>secondo i Paesi sviluppati con alto PIL </a:t>
            </a:r>
            <a:r>
              <a:rPr lang="it-IT" b="1" i="1" dirty="0">
                <a:solidFill>
                  <a:srgbClr val="CC3300"/>
                </a:solidFill>
              </a:rPr>
              <a:t>pro capite </a:t>
            </a:r>
            <a:r>
              <a:rPr lang="it-IT" b="1" dirty="0">
                <a:solidFill>
                  <a:srgbClr val="CC3300"/>
                </a:solidFill>
              </a:rPr>
              <a:t>e alte emissioni </a:t>
            </a:r>
            <a:r>
              <a:rPr lang="it-IT" b="1" i="1" dirty="0">
                <a:solidFill>
                  <a:srgbClr val="CC3300"/>
                </a:solidFill>
              </a:rPr>
              <a:t>pro capite, </a:t>
            </a:r>
            <a:r>
              <a:rPr lang="it-IT" b="1" dirty="0">
                <a:solidFill>
                  <a:srgbClr val="CC3300"/>
                </a:solidFill>
              </a:rPr>
              <a:t>cioè alto benessere e alto privilegio); </a:t>
            </a:r>
            <a:endParaRPr lang="it-IT" b="1" dirty="0" smtClean="0">
              <a:solidFill>
                <a:srgbClr val="CC3300"/>
              </a:solidFill>
            </a:endParaRPr>
          </a:p>
          <a:p>
            <a:pPr marL="342900" indent="-342900" fontAlgn="base">
              <a:buFont typeface="Arial" panose="020B0604020202020204" pitchFamily="34" charset="0"/>
              <a:buChar char="•"/>
            </a:pPr>
            <a:r>
              <a:rPr lang="it-IT" b="1" dirty="0" smtClean="0">
                <a:solidFill>
                  <a:srgbClr val="CC3300"/>
                </a:solidFill>
              </a:rPr>
              <a:t>nel </a:t>
            </a:r>
            <a:r>
              <a:rPr lang="it-IT" b="1" dirty="0">
                <a:solidFill>
                  <a:srgbClr val="CC3300"/>
                </a:solidFill>
              </a:rPr>
              <a:t>terzo i Paesi in via di sviluppo con basso PIL </a:t>
            </a:r>
            <a:r>
              <a:rPr lang="it-IT" b="1" i="1" dirty="0">
                <a:solidFill>
                  <a:srgbClr val="CC3300"/>
                </a:solidFill>
              </a:rPr>
              <a:t>pro capite </a:t>
            </a:r>
            <a:r>
              <a:rPr lang="it-IT" b="1" dirty="0">
                <a:solidFill>
                  <a:srgbClr val="CC3300"/>
                </a:solidFill>
              </a:rPr>
              <a:t>e basse emissioni </a:t>
            </a:r>
            <a:r>
              <a:rPr lang="it-IT" b="1" i="1" dirty="0">
                <a:solidFill>
                  <a:srgbClr val="CC3300"/>
                </a:solidFill>
              </a:rPr>
              <a:t>pro capite</a:t>
            </a:r>
            <a:r>
              <a:rPr lang="it-IT" b="1" dirty="0">
                <a:solidFill>
                  <a:srgbClr val="CC3300"/>
                </a:solidFill>
              </a:rPr>
              <a:t>. Fino al 1990 i due gruppi erano nettamente distinti. </a:t>
            </a:r>
          </a:p>
          <a:p>
            <a:pPr fontAlgn="base"/>
            <a:r>
              <a:rPr lang="it-IT" b="1" dirty="0">
                <a:solidFill>
                  <a:srgbClr val="CC3300"/>
                </a:solidFill>
              </a:rPr>
              <a:t> </a:t>
            </a:r>
          </a:p>
          <a:p>
            <a:pPr fontAlgn="base"/>
            <a:r>
              <a:rPr lang="it-IT" sz="2000" b="1" dirty="0">
                <a:solidFill>
                  <a:srgbClr val="CC3300"/>
                </a:solidFill>
              </a:rPr>
              <a:t>Nel periodo 1990 - 2017 tutti i Pasi considerati hanno visto ovviamente un incremento del PIL pro </a:t>
            </a:r>
            <a:r>
              <a:rPr lang="it-IT" sz="2000" b="1" dirty="0" smtClean="0">
                <a:solidFill>
                  <a:srgbClr val="CC3300"/>
                </a:solidFill>
              </a:rPr>
              <a:t>capite, ma:</a:t>
            </a:r>
          </a:p>
          <a:p>
            <a:pPr marL="342900" indent="-342900" fontAlgn="base">
              <a:buFont typeface="Arial" panose="020B0604020202020204" pitchFamily="34" charset="0"/>
              <a:buChar char="•"/>
            </a:pPr>
            <a:r>
              <a:rPr lang="it-IT" b="1" dirty="0">
                <a:solidFill>
                  <a:srgbClr val="CC3300"/>
                </a:solidFill>
              </a:rPr>
              <a:t>nel secondo quadrante è stato largamente in calo il privilegio dell’appropriazione (l’ulteriore sviluppo ha portato al decremento delle emissioni pro capite; </a:t>
            </a:r>
          </a:p>
          <a:p>
            <a:pPr marL="342900" indent="-342900" fontAlgn="base">
              <a:buFont typeface="Arial" panose="020B0604020202020204" pitchFamily="34" charset="0"/>
              <a:buChar char="•"/>
            </a:pPr>
            <a:r>
              <a:rPr lang="it-IT" b="1" dirty="0">
                <a:solidFill>
                  <a:srgbClr val="CC3300"/>
                </a:solidFill>
              </a:rPr>
              <a:t>nel terzo quadrante si è registrato un incremento dell’appropriazione (l’inizio dello sviluppo ha portato all’incremento delle emissioni pro capite). </a:t>
            </a:r>
          </a:p>
        </p:txBody>
      </p:sp>
      <p:sp>
        <p:nvSpPr>
          <p:cNvPr id="14"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
        <p:nvSpPr>
          <p:cNvPr id="16" name="object 13"/>
          <p:cNvSpPr txBox="1"/>
          <p:nvPr/>
        </p:nvSpPr>
        <p:spPr>
          <a:xfrm>
            <a:off x="469900" y="4545008"/>
            <a:ext cx="9632188" cy="2167260"/>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000" b="1" dirty="0">
                <a:solidFill>
                  <a:srgbClr val="CC3300"/>
                </a:solidFill>
              </a:rPr>
              <a:t>La buona notizia è che risulta in atto un sensibile avvicinamento all’equità “perfetta” che corrisponde a tutti Paesi collocati in prossimità del valore 1 per le emissioni per abitante. </a:t>
            </a:r>
            <a:endParaRPr lang="it-IT" sz="2000" b="1" dirty="0" smtClean="0">
              <a:solidFill>
                <a:srgbClr val="CC3300"/>
              </a:solidFill>
            </a:endParaRPr>
          </a:p>
          <a:p>
            <a:pPr fontAlgn="base"/>
            <a:endParaRPr lang="it-IT" sz="1600" b="1" dirty="0">
              <a:solidFill>
                <a:srgbClr val="CC3300"/>
              </a:solidFill>
            </a:endParaRPr>
          </a:p>
          <a:p>
            <a:pPr fontAlgn="base"/>
            <a:r>
              <a:rPr lang="it-IT" sz="2000" b="1" dirty="0" smtClean="0">
                <a:solidFill>
                  <a:srgbClr val="CC3300"/>
                </a:solidFill>
              </a:rPr>
              <a:t>Sono </a:t>
            </a:r>
            <a:r>
              <a:rPr lang="it-IT" sz="2000" b="1" dirty="0">
                <a:solidFill>
                  <a:srgbClr val="CC3300"/>
                </a:solidFill>
              </a:rPr>
              <a:t>cattive le notizie nei paesi in via di sviluppo perché l’impatto (cioè le emissioni totali) tende a crescere per due motivi (la crescita degli abitanti e il livello di emissione pro capite e l’inversione di tendenza è quasi impossibile per scarsità di risorse da destinare ai necessari  investimenti). </a:t>
            </a:r>
          </a:p>
        </p:txBody>
      </p:sp>
      <p:sp>
        <p:nvSpPr>
          <p:cNvPr id="15" name="object 13"/>
          <p:cNvSpPr txBox="1"/>
          <p:nvPr/>
        </p:nvSpPr>
        <p:spPr>
          <a:xfrm>
            <a:off x="472207" y="402071"/>
            <a:ext cx="9632188" cy="505267"/>
          </a:xfrm>
          <a:prstGeom prst="rect">
            <a:avLst/>
          </a:prstGeom>
          <a:solidFill>
            <a:schemeClr val="accent3">
              <a:lumMod val="40000"/>
              <a:lumOff val="60000"/>
            </a:schemeClr>
          </a:solidFill>
        </p:spPr>
        <p:txBody>
          <a:bodyPr vert="horz" wrap="square" lIns="0" tIns="12700" rIns="0" bIns="0" rtlCol="0">
            <a:spAutoFit/>
          </a:bodyPr>
          <a:lstStyle/>
          <a:p>
            <a:r>
              <a:rPr lang="it-IT" dirty="0"/>
              <a:t> </a:t>
            </a:r>
            <a:r>
              <a:rPr lang="it-IT" sz="2000" b="1" dirty="0">
                <a:solidFill>
                  <a:srgbClr val="CC3300"/>
                </a:solidFill>
              </a:rPr>
              <a:t>Approfondimento della rilevanza dei singoli paesi nelle emissioni di CO2</a:t>
            </a:r>
          </a:p>
          <a:p>
            <a:r>
              <a:rPr lang="it-IT" sz="1200" i="1" dirty="0"/>
              <a:t> </a:t>
            </a:r>
            <a:endParaRPr lang="it-IT" sz="1200" dirty="0"/>
          </a:p>
        </p:txBody>
      </p:sp>
    </p:spTree>
    <p:extLst>
      <p:ext uri="{BB962C8B-B14F-4D97-AF65-F5344CB8AC3E}">
        <p14:creationId xmlns:p14="http://schemas.microsoft.com/office/powerpoint/2010/main" val="3746787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3344622"/>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30205" y="4915865"/>
            <a:ext cx="10814222" cy="117696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27117" y="6092825"/>
            <a:ext cx="107569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6"/>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45434" y="817022"/>
            <a:ext cx="9632188" cy="5398914"/>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a:solidFill>
                  <a:srgbClr val="CC3300"/>
                </a:solidFill>
              </a:rPr>
              <a:t> </a:t>
            </a:r>
            <a:r>
              <a:rPr lang="it-IT" sz="2000" b="1" dirty="0" smtClean="0">
                <a:solidFill>
                  <a:srgbClr val="CC3300"/>
                </a:solidFill>
              </a:rPr>
              <a:t>Nel secondo </a:t>
            </a:r>
            <a:r>
              <a:rPr lang="it-IT" sz="2000" b="1" dirty="0">
                <a:solidFill>
                  <a:srgbClr val="CC3300"/>
                </a:solidFill>
              </a:rPr>
              <a:t>quadrante:</a:t>
            </a:r>
          </a:p>
          <a:p>
            <a:pPr fontAlgn="base"/>
            <a:r>
              <a:rPr lang="it-IT" sz="2000" dirty="0"/>
              <a:t> </a:t>
            </a:r>
            <a:endParaRPr lang="it-IT" sz="1750" b="1" dirty="0">
              <a:solidFill>
                <a:srgbClr val="CC3300"/>
              </a:solidFill>
            </a:endParaRPr>
          </a:p>
          <a:p>
            <a:pPr marL="285750" lvl="0" indent="-285750" fontAlgn="base">
              <a:buFont typeface="Arial" panose="020B0604020202020204" pitchFamily="34" charset="0"/>
              <a:buChar char="•"/>
            </a:pPr>
            <a:r>
              <a:rPr lang="it-IT" b="1" dirty="0">
                <a:solidFill>
                  <a:srgbClr val="CC3300"/>
                </a:solidFill>
              </a:rPr>
              <a:t>Stati Uniti, Canada, Australia e Russia hanno </a:t>
            </a:r>
            <a:r>
              <a:rPr lang="it-IT" b="1" dirty="0" err="1">
                <a:solidFill>
                  <a:srgbClr val="CC3300"/>
                </a:solidFill>
              </a:rPr>
              <a:t>ancor'oggi</a:t>
            </a:r>
            <a:r>
              <a:rPr lang="it-IT" b="1" dirty="0">
                <a:solidFill>
                  <a:srgbClr val="CC3300"/>
                </a:solidFill>
              </a:rPr>
              <a:t> un'emissione </a:t>
            </a:r>
            <a:r>
              <a:rPr lang="it-IT" b="1" i="1" dirty="0">
                <a:solidFill>
                  <a:srgbClr val="CC3300"/>
                </a:solidFill>
              </a:rPr>
              <a:t>pro capite</a:t>
            </a:r>
            <a:r>
              <a:rPr lang="it-IT" b="1" dirty="0">
                <a:solidFill>
                  <a:srgbClr val="CC3300"/>
                </a:solidFill>
              </a:rPr>
              <a:t> più che tripla rispetto alla media, ma negli ultimi 25 anni mentre gli USA e la Russia si sono dati da fare per ridurre le emissioni, Australia e Canada sono stati sostanzialmente fermi al loro livello precedente (e nessuno glielo contesta, per esempio in sede G7)</a:t>
            </a:r>
          </a:p>
          <a:p>
            <a:pPr marL="285750" indent="-285750" fontAlgn="base">
              <a:buFont typeface="Arial" panose="020B0604020202020204" pitchFamily="34" charset="0"/>
              <a:buChar char="•"/>
            </a:pPr>
            <a:endParaRPr lang="it-IT" b="1" dirty="0">
              <a:solidFill>
                <a:srgbClr val="CC3300"/>
              </a:solidFill>
            </a:endParaRPr>
          </a:p>
          <a:p>
            <a:pPr marL="285750" lvl="0" indent="-285750" fontAlgn="base">
              <a:buFont typeface="Arial" panose="020B0604020202020204" pitchFamily="34" charset="0"/>
              <a:buChar char="•"/>
            </a:pPr>
            <a:r>
              <a:rPr lang="it-IT" b="1" dirty="0">
                <a:solidFill>
                  <a:srgbClr val="CC3300"/>
                </a:solidFill>
              </a:rPr>
              <a:t>Il Giappone è fermo a emissioni </a:t>
            </a:r>
            <a:r>
              <a:rPr lang="it-IT" b="1" i="1" dirty="0">
                <a:solidFill>
                  <a:srgbClr val="CC3300"/>
                </a:solidFill>
              </a:rPr>
              <a:t>pro capite</a:t>
            </a:r>
            <a:r>
              <a:rPr lang="it-IT" b="1" dirty="0">
                <a:solidFill>
                  <a:srgbClr val="CC3300"/>
                </a:solidFill>
              </a:rPr>
              <a:t> pari al doppio della media e non dà cenni di miglioramento pur avendo mezzi finanziari e tecnologici per fare di </a:t>
            </a:r>
            <a:r>
              <a:rPr lang="it-IT" b="1" dirty="0" smtClean="0">
                <a:solidFill>
                  <a:srgbClr val="CC3300"/>
                </a:solidFill>
              </a:rPr>
              <a:t>meglio</a:t>
            </a:r>
            <a:endParaRPr lang="it-IT" b="1" dirty="0">
              <a:solidFill>
                <a:srgbClr val="CC3300"/>
              </a:solidFill>
            </a:endParaRPr>
          </a:p>
          <a:p>
            <a:pPr fontAlgn="base"/>
            <a:r>
              <a:rPr lang="it-IT" b="1" dirty="0">
                <a:solidFill>
                  <a:srgbClr val="CC3300"/>
                </a:solidFill>
              </a:rPr>
              <a:t> </a:t>
            </a:r>
          </a:p>
          <a:p>
            <a:pPr marL="285750" lvl="0" indent="-285750" fontAlgn="base">
              <a:buFont typeface="Arial" panose="020B0604020202020204" pitchFamily="34" charset="0"/>
              <a:buChar char="•"/>
            </a:pPr>
            <a:r>
              <a:rPr lang="it-IT" b="1" dirty="0" smtClean="0">
                <a:solidFill>
                  <a:srgbClr val="CC3300"/>
                </a:solidFill>
              </a:rPr>
              <a:t>la </a:t>
            </a:r>
            <a:r>
              <a:rPr lang="it-IT" b="1" dirty="0">
                <a:solidFill>
                  <a:srgbClr val="CC3300"/>
                </a:solidFill>
              </a:rPr>
              <a:t>Corea del Sud </a:t>
            </a:r>
            <a:r>
              <a:rPr lang="it-IT" b="1" dirty="0" smtClean="0">
                <a:solidFill>
                  <a:srgbClr val="CC3300"/>
                </a:solidFill>
              </a:rPr>
              <a:t> </a:t>
            </a:r>
            <a:r>
              <a:rPr lang="it-IT" b="1" dirty="0">
                <a:solidFill>
                  <a:srgbClr val="CC3300"/>
                </a:solidFill>
              </a:rPr>
              <a:t>partita da emissioni </a:t>
            </a:r>
            <a:r>
              <a:rPr lang="it-IT" b="1" i="1" dirty="0">
                <a:solidFill>
                  <a:srgbClr val="CC3300"/>
                </a:solidFill>
              </a:rPr>
              <a:t>pro capite </a:t>
            </a:r>
            <a:r>
              <a:rPr lang="it-IT" b="1" dirty="0">
                <a:solidFill>
                  <a:srgbClr val="CC3300"/>
                </a:solidFill>
              </a:rPr>
              <a:t>pari a una volta e mezza la media, è ora a livello di oltre due volte e mezzo la media, pur avendo mezzi adeguati per migliorare (la variazione nei 25 anni è rappresentata da una freccia rossa, l'unica in ascesa in questo quadrante); anche di questo caso nessuno parla, mentre quel Paese dovrebbe essere deplorato o addirittura sanzionato come </a:t>
            </a:r>
            <a:r>
              <a:rPr lang="it-IT" b="1" dirty="0" smtClean="0">
                <a:solidFill>
                  <a:srgbClr val="CC3300"/>
                </a:solidFill>
              </a:rPr>
              <a:t>responsabile </a:t>
            </a:r>
            <a:r>
              <a:rPr lang="it-IT" b="1" dirty="0">
                <a:solidFill>
                  <a:srgbClr val="CC3300"/>
                </a:solidFill>
              </a:rPr>
              <a:t>di </a:t>
            </a:r>
            <a:r>
              <a:rPr lang="it-IT" b="1" i="1" dirty="0">
                <a:solidFill>
                  <a:srgbClr val="CC3300"/>
                </a:solidFill>
              </a:rPr>
              <a:t>dumping</a:t>
            </a:r>
            <a:r>
              <a:rPr lang="it-IT" b="1" dirty="0">
                <a:solidFill>
                  <a:srgbClr val="CC3300"/>
                </a:solidFill>
              </a:rPr>
              <a:t> </a:t>
            </a:r>
            <a:r>
              <a:rPr lang="it-IT" b="1" dirty="0" smtClean="0">
                <a:solidFill>
                  <a:srgbClr val="CC3300"/>
                </a:solidFill>
              </a:rPr>
              <a:t>ambientale</a:t>
            </a:r>
          </a:p>
          <a:p>
            <a:pPr marL="285750" lvl="0" indent="-285750" fontAlgn="base">
              <a:buFont typeface="Arial" panose="020B0604020202020204" pitchFamily="34" charset="0"/>
              <a:buChar char="•"/>
            </a:pPr>
            <a:endParaRPr lang="it-IT" b="1" dirty="0">
              <a:solidFill>
                <a:srgbClr val="CC3300"/>
              </a:solidFill>
            </a:endParaRPr>
          </a:p>
          <a:p>
            <a:pPr lvl="0" fontAlgn="base"/>
            <a:r>
              <a:rPr lang="it-IT" b="1" dirty="0" smtClean="0">
                <a:solidFill>
                  <a:srgbClr val="CC3300"/>
                </a:solidFill>
              </a:rPr>
              <a:t>I competitori della UE nei comparti manifatturieri e high </a:t>
            </a:r>
            <a:r>
              <a:rPr lang="it-IT" b="1" dirty="0" err="1" smtClean="0">
                <a:solidFill>
                  <a:srgbClr val="CC3300"/>
                </a:solidFill>
              </a:rPr>
              <a:t>tech</a:t>
            </a:r>
            <a:r>
              <a:rPr lang="it-IT" b="1" dirty="0" smtClean="0">
                <a:solidFill>
                  <a:srgbClr val="CC3300"/>
                </a:solidFill>
              </a:rPr>
              <a:t> hanno privilegi ingiustificati e non li stanno riducendo</a:t>
            </a:r>
          </a:p>
          <a:p>
            <a:pPr fontAlgn="base"/>
            <a:r>
              <a:rPr lang="it-IT" b="1" dirty="0">
                <a:solidFill>
                  <a:srgbClr val="CC3300"/>
                </a:solidFill>
              </a:rPr>
              <a:t> </a:t>
            </a:r>
          </a:p>
        </p:txBody>
      </p:sp>
      <p:sp>
        <p:nvSpPr>
          <p:cNvPr id="14"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
        <p:nvSpPr>
          <p:cNvPr id="15" name="object 13"/>
          <p:cNvSpPr txBox="1"/>
          <p:nvPr/>
        </p:nvSpPr>
        <p:spPr>
          <a:xfrm>
            <a:off x="472207" y="402071"/>
            <a:ext cx="9632188" cy="505267"/>
          </a:xfrm>
          <a:prstGeom prst="rect">
            <a:avLst/>
          </a:prstGeom>
          <a:solidFill>
            <a:schemeClr val="accent3">
              <a:lumMod val="40000"/>
              <a:lumOff val="60000"/>
            </a:schemeClr>
          </a:solidFill>
        </p:spPr>
        <p:txBody>
          <a:bodyPr vert="horz" wrap="square" lIns="0" tIns="12700" rIns="0" bIns="0" rtlCol="0">
            <a:spAutoFit/>
          </a:bodyPr>
          <a:lstStyle/>
          <a:p>
            <a:r>
              <a:rPr lang="it-IT" dirty="0"/>
              <a:t> </a:t>
            </a:r>
            <a:r>
              <a:rPr lang="it-IT" sz="2000" b="1" dirty="0">
                <a:solidFill>
                  <a:srgbClr val="CC3300"/>
                </a:solidFill>
              </a:rPr>
              <a:t>Approfondimento della rilevanza dei singoli paesi nelle emissioni di CO2</a:t>
            </a:r>
          </a:p>
          <a:p>
            <a:r>
              <a:rPr lang="it-IT" sz="1200" i="1" dirty="0"/>
              <a:t> </a:t>
            </a:r>
            <a:endParaRPr lang="it-IT" sz="1200" dirty="0"/>
          </a:p>
        </p:txBody>
      </p:sp>
    </p:spTree>
    <p:extLst>
      <p:ext uri="{BB962C8B-B14F-4D97-AF65-F5344CB8AC3E}">
        <p14:creationId xmlns:p14="http://schemas.microsoft.com/office/powerpoint/2010/main" val="1473637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3344622"/>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30205" y="4915865"/>
            <a:ext cx="10814222" cy="117696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27117" y="6092825"/>
            <a:ext cx="107569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6"/>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45434" y="817022"/>
            <a:ext cx="9632188" cy="6683881"/>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a:solidFill>
                  <a:srgbClr val="CC3300"/>
                </a:solidFill>
              </a:rPr>
              <a:t> </a:t>
            </a:r>
            <a:r>
              <a:rPr lang="it-IT" sz="2000" b="1" dirty="0" smtClean="0">
                <a:solidFill>
                  <a:srgbClr val="CC3300"/>
                </a:solidFill>
              </a:rPr>
              <a:t>Proseguendo nel secondo </a:t>
            </a:r>
            <a:r>
              <a:rPr lang="it-IT" sz="2000" b="1" dirty="0">
                <a:solidFill>
                  <a:srgbClr val="CC3300"/>
                </a:solidFill>
              </a:rPr>
              <a:t>quadrante:</a:t>
            </a:r>
          </a:p>
          <a:p>
            <a:pPr fontAlgn="base"/>
            <a:r>
              <a:rPr lang="it-IT" sz="1400" dirty="0"/>
              <a:t> </a:t>
            </a:r>
            <a:r>
              <a:rPr lang="it-IT" sz="1400" b="1" dirty="0" smtClean="0">
                <a:solidFill>
                  <a:srgbClr val="CC3300"/>
                </a:solidFill>
              </a:rPr>
              <a:t> </a:t>
            </a:r>
          </a:p>
          <a:p>
            <a:pPr marL="285750" lvl="0" indent="-285750" fontAlgn="base">
              <a:buFont typeface="Arial" panose="020B0604020202020204" pitchFamily="34" charset="0"/>
              <a:buChar char="•"/>
            </a:pPr>
            <a:r>
              <a:rPr lang="it-IT" b="1" dirty="0" smtClean="0">
                <a:solidFill>
                  <a:srgbClr val="CC3300"/>
                </a:solidFill>
              </a:rPr>
              <a:t>L'UE </a:t>
            </a:r>
            <a:r>
              <a:rPr lang="it-IT" b="1" dirty="0">
                <a:solidFill>
                  <a:srgbClr val="CC3300"/>
                </a:solidFill>
              </a:rPr>
              <a:t>a inizio periodo emetteva CO2 per abitante in quantità doppia rispetto alla media mondiale, ora emette solo il 40 percento più della media. Il principale responsabile è la Germania che, partita da tre volte la media, non è ancora scesa al di sotto del doppio; il resto della UE escludendo la Germania eccede la media mondiale del 30 per </a:t>
            </a:r>
            <a:r>
              <a:rPr lang="it-IT" b="1" dirty="0" smtClean="0">
                <a:solidFill>
                  <a:srgbClr val="CC3300"/>
                </a:solidFill>
              </a:rPr>
              <a:t>cento; </a:t>
            </a:r>
            <a:r>
              <a:rPr lang="it-IT" b="1" dirty="0">
                <a:solidFill>
                  <a:srgbClr val="CC3300"/>
                </a:solidFill>
              </a:rPr>
              <a:t>poiché i Paesi maggiori dell'UE pesano per un quinto nel G7 che vale un quarto del totale, quello che accade nella nostra Europa - che tanto si dà da fare, con un protagonismo non del tutto comprensibile, basato su programmi onerosi - vale un ventesimo del totale, cioè il 5 % (e questa incidenza tende a ridursi nei prossimi anni)</a:t>
            </a:r>
          </a:p>
          <a:p>
            <a:pPr fontAlgn="base"/>
            <a:endParaRPr lang="it-IT" sz="1400" b="1" dirty="0">
              <a:solidFill>
                <a:srgbClr val="CC3300"/>
              </a:solidFill>
            </a:endParaRPr>
          </a:p>
          <a:p>
            <a:pPr marL="285750" lvl="0" indent="-285750" fontAlgn="base">
              <a:buFont typeface="Arial" panose="020B0604020202020204" pitchFamily="34" charset="0"/>
              <a:buChar char="•"/>
            </a:pPr>
            <a:r>
              <a:rPr lang="it-IT" b="1" dirty="0">
                <a:solidFill>
                  <a:srgbClr val="CC3300"/>
                </a:solidFill>
              </a:rPr>
              <a:t>Il merito del contenimento delle emissioni UE va a Francia, Regno Unito e Italia con valori di circa il 15 % superiori alla media </a:t>
            </a:r>
            <a:r>
              <a:rPr lang="it-IT" b="1" dirty="0" smtClean="0">
                <a:solidFill>
                  <a:srgbClr val="CC3300"/>
                </a:solidFill>
              </a:rPr>
              <a:t>mondiale</a:t>
            </a:r>
          </a:p>
          <a:p>
            <a:pPr lvl="0" fontAlgn="base"/>
            <a:endParaRPr lang="it-IT" b="1" dirty="0" smtClean="0">
              <a:solidFill>
                <a:srgbClr val="CC3300"/>
              </a:solidFill>
            </a:endParaRPr>
          </a:p>
          <a:p>
            <a:pPr lvl="0" fontAlgn="base"/>
            <a:r>
              <a:rPr lang="it-IT" b="1" dirty="0" smtClean="0">
                <a:solidFill>
                  <a:srgbClr val="CC3300"/>
                </a:solidFill>
              </a:rPr>
              <a:t>Quello </a:t>
            </a:r>
            <a:r>
              <a:rPr lang="it-IT" b="1" dirty="0">
                <a:solidFill>
                  <a:srgbClr val="CC3300"/>
                </a:solidFill>
              </a:rPr>
              <a:t>che deve preoccupare riguardo all'Italia è la modesta crescita del PIL rispetto agli altri Paesi nostri alleati e competitori (questa osservazione dovrebbe indurre a evitare manovre di politica industriale e ambientale con potenziali ulteriori effetti recessivi</a:t>
            </a:r>
            <a:r>
              <a:rPr lang="it-IT" b="1" dirty="0" smtClean="0">
                <a:solidFill>
                  <a:srgbClr val="CC3300"/>
                </a:solidFill>
              </a:rPr>
              <a:t>)</a:t>
            </a:r>
          </a:p>
          <a:p>
            <a:pPr lvl="0" fontAlgn="base"/>
            <a:endParaRPr lang="it-IT" b="1" dirty="0" smtClean="0">
              <a:solidFill>
                <a:srgbClr val="CC3300"/>
              </a:solidFill>
            </a:endParaRPr>
          </a:p>
          <a:p>
            <a:pPr lvl="0" fontAlgn="base"/>
            <a:r>
              <a:rPr lang="it-IT" b="1" dirty="0">
                <a:solidFill>
                  <a:srgbClr val="CC3300"/>
                </a:solidFill>
              </a:rPr>
              <a:t>Non è pienamente comprensibile la motivazione per cui a fronte del mantenimento dei </a:t>
            </a:r>
            <a:r>
              <a:rPr lang="it-IT" b="1" dirty="0" err="1">
                <a:solidFill>
                  <a:srgbClr val="CC3300"/>
                </a:solidFill>
              </a:rPr>
              <a:t>privlegi</a:t>
            </a:r>
            <a:r>
              <a:rPr lang="it-IT" b="1" dirty="0">
                <a:solidFill>
                  <a:srgbClr val="CC3300"/>
                </a:solidFill>
              </a:rPr>
              <a:t> di suoi competitori  l’UE che già meno impattante e  più virtuosa si flagelli e si impegni  a migliorare ulteriormente con costosi investimenti. E’ a mio avviso evidente </a:t>
            </a:r>
            <a:r>
              <a:rPr lang="it-IT" b="1" dirty="0" err="1">
                <a:solidFill>
                  <a:srgbClr val="CC3300"/>
                </a:solidFill>
              </a:rPr>
              <a:t>evidente</a:t>
            </a:r>
            <a:r>
              <a:rPr lang="it-IT" b="1" dirty="0">
                <a:solidFill>
                  <a:srgbClr val="CC3300"/>
                </a:solidFill>
              </a:rPr>
              <a:t> che questa policy può avere un senso solo se si riesce a </a:t>
            </a:r>
            <a:endParaRPr lang="it-IT" b="1" dirty="0" smtClean="0">
              <a:solidFill>
                <a:srgbClr val="CC3300"/>
              </a:solidFill>
            </a:endParaRPr>
          </a:p>
          <a:p>
            <a:pPr lvl="0" fontAlgn="base"/>
            <a:endParaRPr lang="it-IT" sz="1200" b="1" dirty="0">
              <a:solidFill>
                <a:srgbClr val="CC3300"/>
              </a:solidFill>
            </a:endParaRPr>
          </a:p>
          <a:p>
            <a:pPr lvl="0" fontAlgn="base"/>
            <a:r>
              <a:rPr lang="it-IT" sz="1750" b="1" i="1" dirty="0">
                <a:solidFill>
                  <a:srgbClr val="CC3300"/>
                </a:solidFill>
              </a:rPr>
              <a:t>            </a:t>
            </a:r>
            <a:r>
              <a:rPr lang="it-IT" sz="1750" b="1" i="1" dirty="0" smtClean="0">
                <a:solidFill>
                  <a:srgbClr val="CC3300"/>
                </a:solidFill>
              </a:rPr>
              <a:t> </a:t>
            </a:r>
            <a:r>
              <a:rPr lang="it-IT" b="1" i="1" dirty="0" smtClean="0">
                <a:solidFill>
                  <a:srgbClr val="CC3300"/>
                </a:solidFill>
              </a:rPr>
              <a:t>“far </a:t>
            </a:r>
            <a:r>
              <a:rPr lang="it-IT" b="1" i="1" dirty="0">
                <a:solidFill>
                  <a:srgbClr val="CC3300"/>
                </a:solidFill>
              </a:rPr>
              <a:t>sì che il settore energetico sia uno dei motori della reale ripresa della UE e del Paese”.</a:t>
            </a:r>
          </a:p>
          <a:p>
            <a:pPr lvl="0" fontAlgn="base"/>
            <a:endParaRPr lang="it-IT" sz="1750" b="1" dirty="0">
              <a:solidFill>
                <a:srgbClr val="CC3300"/>
              </a:solidFill>
            </a:endParaRPr>
          </a:p>
        </p:txBody>
      </p:sp>
      <p:sp>
        <p:nvSpPr>
          <p:cNvPr id="14"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
        <p:nvSpPr>
          <p:cNvPr id="15" name="object 13"/>
          <p:cNvSpPr txBox="1"/>
          <p:nvPr/>
        </p:nvSpPr>
        <p:spPr>
          <a:xfrm>
            <a:off x="472207" y="402071"/>
            <a:ext cx="9632188" cy="505267"/>
          </a:xfrm>
          <a:prstGeom prst="rect">
            <a:avLst/>
          </a:prstGeom>
          <a:solidFill>
            <a:schemeClr val="accent3">
              <a:lumMod val="40000"/>
              <a:lumOff val="60000"/>
            </a:schemeClr>
          </a:solidFill>
        </p:spPr>
        <p:txBody>
          <a:bodyPr vert="horz" wrap="square" lIns="0" tIns="12700" rIns="0" bIns="0" rtlCol="0">
            <a:spAutoFit/>
          </a:bodyPr>
          <a:lstStyle/>
          <a:p>
            <a:r>
              <a:rPr lang="it-IT" dirty="0"/>
              <a:t> </a:t>
            </a:r>
            <a:r>
              <a:rPr lang="it-IT" sz="2000" b="1" dirty="0">
                <a:solidFill>
                  <a:srgbClr val="CC3300"/>
                </a:solidFill>
              </a:rPr>
              <a:t>Approfondimento della rilevanza dei singoli paesi nelle emissioni di CO2</a:t>
            </a:r>
          </a:p>
          <a:p>
            <a:r>
              <a:rPr lang="it-IT" sz="1200" i="1" dirty="0"/>
              <a:t> </a:t>
            </a:r>
            <a:endParaRPr lang="it-IT" sz="1200" dirty="0"/>
          </a:p>
        </p:txBody>
      </p:sp>
    </p:spTree>
    <p:extLst>
      <p:ext uri="{BB962C8B-B14F-4D97-AF65-F5344CB8AC3E}">
        <p14:creationId xmlns:p14="http://schemas.microsoft.com/office/powerpoint/2010/main" val="35316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85" y="1"/>
            <a:ext cx="10682415" cy="660082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27117" y="6092825"/>
            <a:ext cx="107569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228600" y="1038225"/>
            <a:ext cx="10147300" cy="3890809"/>
          </a:xfrm>
          <a:prstGeom prst="rect">
            <a:avLst/>
          </a:prstGeom>
          <a:solidFill>
            <a:schemeClr val="accent3">
              <a:lumMod val="40000"/>
              <a:lumOff val="60000"/>
            </a:schemeClr>
          </a:solidFill>
        </p:spPr>
        <p:txBody>
          <a:bodyPr vert="horz" wrap="square" lIns="0" tIns="12700" rIns="0" bIns="0" rtlCol="0">
            <a:spAutoFit/>
          </a:bodyPr>
          <a:lstStyle/>
          <a:p>
            <a:pPr fontAlgn="base"/>
            <a:r>
              <a:rPr lang="it-IT" b="1" dirty="0">
                <a:solidFill>
                  <a:srgbClr val="CC3300"/>
                </a:solidFill>
              </a:rPr>
              <a:t>Nel terzo quadrante dove sono collocati  i Paesi con le dinamiche del PIL e della popolazione più accentuate in percentuale e quindi più decisivi per prevedere le prospettive), si deve notare che:</a:t>
            </a:r>
          </a:p>
          <a:p>
            <a:pPr fontAlgn="base"/>
            <a:r>
              <a:rPr lang="it-IT" b="1" dirty="0">
                <a:solidFill>
                  <a:srgbClr val="CC3300"/>
                </a:solidFill>
              </a:rPr>
              <a:t> </a:t>
            </a:r>
          </a:p>
          <a:p>
            <a:pPr marL="285750" lvl="0" indent="-285750" fontAlgn="base">
              <a:buFont typeface="Arial" panose="020B0604020202020204" pitchFamily="34" charset="0"/>
              <a:buChar char="•"/>
            </a:pPr>
            <a:r>
              <a:rPr lang="it-IT" b="1" dirty="0">
                <a:solidFill>
                  <a:srgbClr val="CC3300"/>
                </a:solidFill>
              </a:rPr>
              <a:t>i Paesi BRIC vedono incrementi consistenti delle emissioni </a:t>
            </a:r>
            <a:r>
              <a:rPr lang="it-IT" b="1" i="1" dirty="0">
                <a:solidFill>
                  <a:srgbClr val="CC3300"/>
                </a:solidFill>
              </a:rPr>
              <a:t>pro capite</a:t>
            </a:r>
            <a:r>
              <a:rPr lang="it-IT" b="1" dirty="0">
                <a:solidFill>
                  <a:srgbClr val="CC3300"/>
                </a:solidFill>
              </a:rPr>
              <a:t> che con un raddoppio in 25 anni hanno raggiunto il valor medio</a:t>
            </a:r>
          </a:p>
          <a:p>
            <a:pPr fontAlgn="base"/>
            <a:r>
              <a:rPr lang="it-IT" b="1" dirty="0">
                <a:solidFill>
                  <a:srgbClr val="CC3300"/>
                </a:solidFill>
              </a:rPr>
              <a:t> </a:t>
            </a:r>
          </a:p>
          <a:p>
            <a:pPr marL="285750" lvl="0" indent="-285750" fontAlgn="base">
              <a:buFont typeface="Arial" panose="020B0604020202020204" pitchFamily="34" charset="0"/>
              <a:buChar char="•"/>
            </a:pPr>
            <a:r>
              <a:rPr lang="it-IT" b="1" dirty="0">
                <a:solidFill>
                  <a:srgbClr val="CC3300"/>
                </a:solidFill>
              </a:rPr>
              <a:t>tra questi la Cina, con una moltiplicazione per tre nel periodo, ha raggiunto un valore superiore del 50 percento al valor medio mondiale (notare che il valore </a:t>
            </a:r>
            <a:r>
              <a:rPr lang="it-IT" b="1" i="1" dirty="0">
                <a:solidFill>
                  <a:srgbClr val="CC3300"/>
                </a:solidFill>
              </a:rPr>
              <a:t>pro capite</a:t>
            </a:r>
            <a:r>
              <a:rPr lang="it-IT" b="1" dirty="0">
                <a:solidFill>
                  <a:srgbClr val="CC3300"/>
                </a:solidFill>
              </a:rPr>
              <a:t> è quasi del 10 % superiore a quello della UE e corrispondentemente le emissioni totali cinesi sono oltre tre volte quelle della UE)</a:t>
            </a:r>
          </a:p>
          <a:p>
            <a:pPr fontAlgn="base"/>
            <a:r>
              <a:rPr lang="it-IT" b="1" dirty="0">
                <a:solidFill>
                  <a:srgbClr val="CC3300"/>
                </a:solidFill>
              </a:rPr>
              <a:t> </a:t>
            </a:r>
          </a:p>
          <a:p>
            <a:pPr marL="285750" lvl="0" indent="-285750" fontAlgn="base">
              <a:buFont typeface="Arial" panose="020B0604020202020204" pitchFamily="34" charset="0"/>
              <a:buChar char="•"/>
            </a:pPr>
            <a:r>
              <a:rPr lang="it-IT" b="1" dirty="0">
                <a:solidFill>
                  <a:srgbClr val="CC3300"/>
                </a:solidFill>
              </a:rPr>
              <a:t>il resto del mondo rispetto a BRIC e G7 (ovvero il mondo - BRIC- G7 ) ha consumi pro capite stazionari, ma è necessario un approfondimento per quanto riguarda l'Africa (e anche se pure in misura minore il Sud America) connesso con le necessità di sviluppo di queste regioni (con particolare riferimento al crescente bisogno di cibo ed energia) e alla elevata dinamica demografica.</a:t>
            </a:r>
          </a:p>
        </p:txBody>
      </p:sp>
      <p:sp>
        <p:nvSpPr>
          <p:cNvPr id="17" name="object 13"/>
          <p:cNvSpPr txBox="1"/>
          <p:nvPr/>
        </p:nvSpPr>
        <p:spPr>
          <a:xfrm>
            <a:off x="292123" y="352425"/>
            <a:ext cx="9632188" cy="382156"/>
          </a:xfrm>
          <a:prstGeom prst="rect">
            <a:avLst/>
          </a:prstGeom>
          <a:solidFill>
            <a:schemeClr val="accent3">
              <a:lumMod val="40000"/>
              <a:lumOff val="60000"/>
            </a:schemeClr>
          </a:solidFill>
        </p:spPr>
        <p:txBody>
          <a:bodyPr vert="horz" wrap="square" lIns="0" tIns="12700" rIns="0" bIns="0" rtlCol="0">
            <a:spAutoFit/>
          </a:bodyPr>
          <a:lstStyle/>
          <a:p>
            <a:r>
              <a:rPr lang="it-IT" sz="2400" b="1" dirty="0">
                <a:solidFill>
                  <a:srgbClr val="CC3300"/>
                </a:solidFill>
              </a:rPr>
              <a:t>Approfondimento della rilevanza dei singoli paesi nelle emissioni di CO2</a:t>
            </a:r>
          </a:p>
        </p:txBody>
      </p:sp>
      <p:sp>
        <p:nvSpPr>
          <p:cNvPr id="14"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4289686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2"/>
          <p:cNvSpPr/>
          <p:nvPr/>
        </p:nvSpPr>
        <p:spPr>
          <a:xfrm>
            <a:off x="27117" y="0"/>
            <a:ext cx="10756900" cy="7562851"/>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276998" y="941966"/>
            <a:ext cx="10098902" cy="6164972"/>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r>
              <a:rPr lang="it-IT" sz="1750" dirty="0" smtClean="0"/>
              <a:t>In </a:t>
            </a:r>
            <a:r>
              <a:rPr lang="it-IT" sz="1750" dirty="0"/>
              <a:t>un mondo globalizzato e per una questione globale occorre superare la logica di interventi per singolo Paese e unire gli sforzi per ridurre le emissioni concentrando gli investimenti nei Paesi dove è evidente che se non si interviene le emissioni saranno crescenti, altro che in riduzione. </a:t>
            </a:r>
          </a:p>
          <a:p>
            <a:pPr fontAlgn="base"/>
            <a:endParaRPr lang="it-IT" sz="1200" dirty="0"/>
          </a:p>
          <a:p>
            <a:pPr fontAlgn="base"/>
            <a:r>
              <a:rPr lang="it-IT" sz="1750" dirty="0"/>
              <a:t>In questo quadro la strategia perseguita dalla UE e dalle Conferenze COP sotto l’egida NU basata su “ognuno provveda a casa sua” è sicuramente inefficiente e quasi certamente perdente. Dai dati fin qui esposti risulta evidente che non è questa la "strada giusta".  Nel quadro di globalizzazione totale nel quale siamo immersi, risulta tragicomico ragionare per impegni di abbattimento presi da singoli paesi da realizzare "in casa" con interventi manifestamente </a:t>
            </a:r>
            <a:r>
              <a:rPr lang="it-IT" sz="1750" dirty="0" smtClean="0"/>
              <a:t>insufficienti </a:t>
            </a:r>
            <a:r>
              <a:rPr lang="it-IT" sz="1750" dirty="0"/>
              <a:t>"alla maniera tedesca" (aumento dei biglietti aerei e riduzione dei biglietti ferroviari) o addirittura controproducenti "alla francese" (aumento della pressione fiscale in momenti di rallentamento della crescita, anche se in maniera selettiva con l'aumento delle accise sui carburanti e relative manifestazioni dei </a:t>
            </a:r>
            <a:r>
              <a:rPr lang="it-IT" sz="1750" i="1" dirty="0"/>
              <a:t>gilet </a:t>
            </a:r>
            <a:r>
              <a:rPr lang="it-IT" sz="1750" dirty="0"/>
              <a:t>gialli). Non pochi osservatori qualificati aggiungono che alcune misure di decarbonizzazione dei quali viene proposta l'adozione per esempio in Europa possono avere, a fronte di benefici incerti ed esigui, effetti destabilizzanti sul sistema economico nel suo complesso (tra i settori da considerare cito solo l'auto e l'industria degli idrocarburi). </a:t>
            </a:r>
          </a:p>
          <a:p>
            <a:endParaRPr lang="it-IT" sz="1200" dirty="0" smtClean="0"/>
          </a:p>
          <a:p>
            <a:r>
              <a:rPr lang="it-IT" sz="1750" dirty="0" smtClean="0"/>
              <a:t>I </a:t>
            </a:r>
            <a:r>
              <a:rPr lang="it-IT" sz="1750" dirty="0"/>
              <a:t>grandi player (i Paesi che hanno consistente potere decisionale sono tre: gli USA, l’UE, la Cina; si può sostenere siano cinque includendo Russia e India. Le aree dove gli avvenimenti si dispiegheranno sono invece essenzialmente i Paesi in via disviluppo a cominciare da Africa e Sud America. L'Europa può fare di meglio che “dare il buon esempio” curando casa propria che è una linea d’azione costosa e sostanzialmente irrilevante già ora e tanto più in prospettiva. Deve investire le proprie risorse nei Paesi al di fuori del G7, che già adesso pesano di più e dove è da aspettarsi, in assenza di provvedimenti, una crescita notevole delle emissioni come inevitabile risultato della crescita sia della popolazione sia della domanda </a:t>
            </a:r>
            <a:r>
              <a:rPr lang="it-IT" sz="1750" i="1" dirty="0"/>
              <a:t>pro capite</a:t>
            </a:r>
            <a:r>
              <a:rPr lang="it-IT" sz="1750" dirty="0"/>
              <a:t> di energia e trasporti, le cui conseguenze sono preconizzate drammatiche</a:t>
            </a:r>
            <a:r>
              <a:rPr lang="it-IT" sz="1750" dirty="0" smtClean="0"/>
              <a:t>.</a:t>
            </a:r>
            <a:endParaRPr lang="it-IT" dirty="0"/>
          </a:p>
        </p:txBody>
      </p:sp>
      <p:sp>
        <p:nvSpPr>
          <p:cNvPr id="17" name="object 13"/>
          <p:cNvSpPr txBox="1"/>
          <p:nvPr/>
        </p:nvSpPr>
        <p:spPr>
          <a:xfrm>
            <a:off x="27117" y="276225"/>
            <a:ext cx="9632188" cy="628377"/>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000" b="1" dirty="0">
                <a:solidFill>
                  <a:srgbClr val="CC3300"/>
                </a:solidFill>
              </a:rPr>
              <a:t> </a:t>
            </a:r>
            <a:r>
              <a:rPr lang="it-IT" sz="2000" b="1" i="1" dirty="0">
                <a:solidFill>
                  <a:srgbClr val="CC3300"/>
                </a:solidFill>
              </a:rPr>
              <a:t>Linee Guida per un approccio più proficuo e più realistico di quello che viene annunciato (e non realizzato</a:t>
            </a:r>
            <a:r>
              <a:rPr lang="it-IT" sz="2000" b="1" i="1" dirty="0" smtClean="0">
                <a:solidFill>
                  <a:srgbClr val="CC3300"/>
                </a:solidFill>
              </a:rPr>
              <a:t>)</a:t>
            </a:r>
          </a:p>
        </p:txBody>
      </p:sp>
    </p:spTree>
    <p:extLst>
      <p:ext uri="{BB962C8B-B14F-4D97-AF65-F5344CB8AC3E}">
        <p14:creationId xmlns:p14="http://schemas.microsoft.com/office/powerpoint/2010/main" val="4159215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2"/>
          <p:cNvSpPr/>
          <p:nvPr/>
        </p:nvSpPr>
        <p:spPr>
          <a:xfrm>
            <a:off x="27117" y="0"/>
            <a:ext cx="10756900" cy="7562851"/>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215900" y="621895"/>
            <a:ext cx="10756900" cy="655919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r>
              <a:rPr lang="it-IT" dirty="0" smtClean="0"/>
              <a:t>Occorre </a:t>
            </a:r>
            <a:r>
              <a:rPr lang="it-IT" dirty="0"/>
              <a:t>uno sforzo coordinato dei Paesi sviluppati per un cambio di strategia e un cambio di passo come emerge dalla constatazione che sono certamente non risolutivi e probabilmente addirittura irrilevanti costosi interventi sulla riduzione delle emissioni di CO2 nei Paesi del G7, invocati, in parte promessi (non da tutti, per esempio non dalla attuale Amministrazione USA) e in minima parte realizzati (vedi consuntivi su impegni di COP21 a Parigi e inconcludenti kermesse successive) sono certamente non risolutivi e probabilmente addirittura irrilevanti.</a:t>
            </a:r>
          </a:p>
          <a:p>
            <a:endParaRPr lang="it-IT" b="1" i="1" dirty="0" smtClean="0"/>
          </a:p>
          <a:p>
            <a:r>
              <a:rPr lang="it-IT" b="1" i="1" dirty="0" smtClean="0"/>
              <a:t>Responsabilità </a:t>
            </a:r>
            <a:r>
              <a:rPr lang="it-IT" b="1" i="1" dirty="0"/>
              <a:t>e ruolo dei diversi attori nell’ambito dei Paesi sviluppati </a:t>
            </a:r>
          </a:p>
          <a:p>
            <a:r>
              <a:rPr lang="it-IT" dirty="0"/>
              <a:t> </a:t>
            </a:r>
          </a:p>
          <a:p>
            <a:r>
              <a:rPr lang="it-IT" dirty="0"/>
              <a:t>I Paesi del G7 hanno grandi ruoli potenziali e corrispondenti responsabilità, ma purtroppo non hanno coesione e l’attuale posizionamento geopolitico degli USA, in particolare sui cambiamenti climatici, non aiuta. Occorrerà anche trovare formule di rapporto costruttivo con Cina, India e Brasile e più in generale cambiare parzialmente - in vari suoi risvolti a cominciare da quello ambientale - lo schema geopolitico al quale siamo abituati. La Cina è ormai del tutto matura per essere cooptata nel novero dei Paesi dove risiede il potere decisionale oggi denominati G7, dando per scontato che ancora più urgente e il ritorno alla formula G8. Per comprendere e governare meglio le dinamiche andrà posto sotto attenzione maggiore quanto sta accadendo e prevedibilmente accadrà in Africa. Anche se si volessero disattendere gli obblighi morali di equità ai quali ho accennato, la prosecuzione inerziale dei vecchi equilibri e dei vecchi tentativi di governare i non è più sostenibile nemmeno da un punto di vista egoistico dei paesi cosiddetti avanzati. E’ un'altra manifestazione della globalizzazione, anzi la prima globalizzazione, finora la meno assimilata, è da sempre quella dell'unicità del pianeta nelle dimensioni risorse e ambiente. Il paradosso è che, come cercherò di argomentare, in questo caso la "generosità" oltre ad essere un obbligo di sostenibilità, conviene nettamente a chi la </a:t>
            </a:r>
            <a:r>
              <a:rPr lang="it-IT" dirty="0" smtClean="0"/>
              <a:t>pratica.</a:t>
            </a:r>
            <a:endParaRPr lang="it-IT" dirty="0"/>
          </a:p>
        </p:txBody>
      </p:sp>
      <p:sp>
        <p:nvSpPr>
          <p:cNvPr id="17" name="object 13"/>
          <p:cNvSpPr txBox="1"/>
          <p:nvPr/>
        </p:nvSpPr>
        <p:spPr>
          <a:xfrm>
            <a:off x="27117" y="21979"/>
            <a:ext cx="9632188" cy="597599"/>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a:solidFill>
                  <a:srgbClr val="CC3300"/>
                </a:solidFill>
              </a:rPr>
              <a:t> </a:t>
            </a:r>
            <a:r>
              <a:rPr lang="it-IT" sz="2400" b="1" dirty="0" smtClean="0">
                <a:solidFill>
                  <a:srgbClr val="CC3300"/>
                </a:solidFill>
              </a:rPr>
              <a:t>Una </a:t>
            </a:r>
            <a:r>
              <a:rPr lang="it-IT" sz="2400" b="1" dirty="0">
                <a:solidFill>
                  <a:srgbClr val="CC3300"/>
                </a:solidFill>
              </a:rPr>
              <a:t>via d’uscita per concordare le azioni da svolgere </a:t>
            </a:r>
          </a:p>
          <a:p>
            <a:endParaRPr lang="it-IT" sz="1400" dirty="0" smtClean="0"/>
          </a:p>
        </p:txBody>
      </p:sp>
      <p:sp>
        <p:nvSpPr>
          <p:cNvPr id="14"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3283912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2"/>
          <p:cNvSpPr/>
          <p:nvPr/>
        </p:nvSpPr>
        <p:spPr>
          <a:xfrm>
            <a:off x="27117" y="0"/>
            <a:ext cx="10756900" cy="7562851"/>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27117" y="1114425"/>
            <a:ext cx="10227625" cy="655919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r>
              <a:rPr lang="it-IT" dirty="0" smtClean="0"/>
              <a:t>Non </a:t>
            </a:r>
            <a:r>
              <a:rPr lang="it-IT" dirty="0"/>
              <a:t>è realistico pensare che i Paesi diversi dai grandi player, che hanno difficoltà socio-economiche gravi con carenza di risorse di ogni tipo (tecnologiche, di competenze, di logistiche e infrastrutturali in genere, oltre che finanziarie) possano affrontare autonomamente il contenimento delle proprie emissioni di CO2 (la necessità di sviluppo aumenterà i valori di emissione pro capite e nella stessa direzione va l'aumento demografico). Ne risulta che l'utilizzo delle risorse disponibili nei Paesi avanzati per investimenti di contenimento delle emissioni avrebbero un impatto molto maggiore se impiegato nei Paesi dove altrimenti la dinamica delle emissioni sarebbe incontenibile. Il contenimento avverrebbe senza intervento esterno solo se, simultaneamente:</a:t>
            </a:r>
          </a:p>
          <a:p>
            <a:r>
              <a:rPr lang="it-IT" dirty="0"/>
              <a:t> </a:t>
            </a:r>
          </a:p>
          <a:p>
            <a:pPr marL="285750" lvl="0" indent="-285750" fontAlgn="base">
              <a:buFont typeface="Arial" panose="020B0604020202020204" pitchFamily="34" charset="0"/>
              <a:buChar char="•"/>
            </a:pPr>
            <a:r>
              <a:rPr lang="it-IT" dirty="0"/>
              <a:t>i livelli di indigenza rimanessero quelli attuali, il che è umanamente e politicamente inaccettabile e se accadesse darebbe ulteriore vigore a guerre e migrazioni e altri disastri umanitari </a:t>
            </a:r>
          </a:p>
          <a:p>
            <a:pPr marL="285750" indent="-285750" fontAlgn="base">
              <a:buFont typeface="Arial" panose="020B0604020202020204" pitchFamily="34" charset="0"/>
              <a:buChar char="•"/>
            </a:pPr>
            <a:r>
              <a:rPr lang="it-IT" dirty="0"/>
              <a:t> </a:t>
            </a:r>
          </a:p>
          <a:p>
            <a:pPr marL="285750" lvl="0" indent="-285750" fontAlgn="base">
              <a:buFont typeface="Arial" panose="020B0604020202020204" pitchFamily="34" charset="0"/>
              <a:buChar char="•"/>
            </a:pPr>
            <a:r>
              <a:rPr lang="it-IT" dirty="0"/>
              <a:t>si bloccasse la crescita demografica. il che è irrealistico, piaccia o non piaccia</a:t>
            </a:r>
          </a:p>
          <a:p>
            <a:pPr fontAlgn="base"/>
            <a:r>
              <a:rPr lang="it-IT" dirty="0"/>
              <a:t> </a:t>
            </a:r>
          </a:p>
          <a:p>
            <a:pPr fontAlgn="base"/>
            <a:r>
              <a:rPr lang="it-IT" dirty="0"/>
              <a:t>Stupisce che questa opportunità (o esigenza) di investire in Paesi che debbono crescere sia stata colta praticamente solo dalla Cina (Paese solo pochi anni fa considerato da aiutare e che ora offre aiuto all'Europa tramite l'iniziativa di cooperazione denominata "La via della seta" e si confronta con gli USA da pari a pari su temi quali lo sviluppo di frontiera di tecnologie di telecomunicazione e più in generale digitali (per non parlare di guerra dei dazi e di quote di debito pubblico estero detenute dalla Cina). La Cina infatti da anni sta dilagando in Africa con formule purtroppo non prive di elementi di neocolonialismo (in particolare nel controllo delle risorse minerarie), ma che suscitano interesse anche per mancanza di </a:t>
            </a:r>
            <a:r>
              <a:rPr lang="it-IT" dirty="0" smtClean="0"/>
              <a:t>alternative</a:t>
            </a:r>
            <a:endParaRPr lang="it-IT" dirty="0"/>
          </a:p>
        </p:txBody>
      </p:sp>
      <p:sp>
        <p:nvSpPr>
          <p:cNvPr id="17" name="object 13"/>
          <p:cNvSpPr txBox="1"/>
          <p:nvPr/>
        </p:nvSpPr>
        <p:spPr>
          <a:xfrm>
            <a:off x="27117" y="21979"/>
            <a:ext cx="9632188" cy="597599"/>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a:solidFill>
                  <a:srgbClr val="CC3300"/>
                </a:solidFill>
              </a:rPr>
              <a:t> </a:t>
            </a:r>
            <a:r>
              <a:rPr lang="it-IT" sz="2400" b="1" dirty="0" smtClean="0">
                <a:solidFill>
                  <a:srgbClr val="CC3300"/>
                </a:solidFill>
              </a:rPr>
              <a:t>Una </a:t>
            </a:r>
            <a:r>
              <a:rPr lang="it-IT" sz="2400" b="1" dirty="0">
                <a:solidFill>
                  <a:srgbClr val="CC3300"/>
                </a:solidFill>
              </a:rPr>
              <a:t>via d’uscita per concordare le azioni da svolgere </a:t>
            </a:r>
          </a:p>
          <a:p>
            <a:endParaRPr lang="it-IT" sz="1400" dirty="0" smtClean="0"/>
          </a:p>
        </p:txBody>
      </p:sp>
      <p:sp>
        <p:nvSpPr>
          <p:cNvPr id="14"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7225052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2"/>
          <p:cNvSpPr/>
          <p:nvPr/>
        </p:nvSpPr>
        <p:spPr>
          <a:xfrm>
            <a:off x="27117" y="0"/>
            <a:ext cx="10756900" cy="7562851"/>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12700" y="504825"/>
            <a:ext cx="10227625" cy="655919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lang="it-IT" dirty="0"/>
          </a:p>
        </p:txBody>
      </p:sp>
      <p:sp>
        <p:nvSpPr>
          <p:cNvPr id="17" name="object 13"/>
          <p:cNvSpPr txBox="1"/>
          <p:nvPr/>
        </p:nvSpPr>
        <p:spPr>
          <a:xfrm>
            <a:off x="27117" y="21979"/>
            <a:ext cx="9632188" cy="1428596"/>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a:solidFill>
                  <a:srgbClr val="CC3300"/>
                </a:solidFill>
              </a:rPr>
              <a:t> </a:t>
            </a:r>
            <a:r>
              <a:rPr lang="it-IT" sz="2400" b="1" dirty="0" smtClean="0">
                <a:solidFill>
                  <a:srgbClr val="CC3300"/>
                </a:solidFill>
              </a:rPr>
              <a:t>Una </a:t>
            </a:r>
            <a:r>
              <a:rPr lang="it-IT" sz="2400" b="1" dirty="0">
                <a:solidFill>
                  <a:srgbClr val="CC3300"/>
                </a:solidFill>
              </a:rPr>
              <a:t>via d’uscita per concordare le azioni da </a:t>
            </a:r>
            <a:r>
              <a:rPr lang="it-IT" sz="2400" b="1" dirty="0" smtClean="0">
                <a:solidFill>
                  <a:srgbClr val="CC3300"/>
                </a:solidFill>
              </a:rPr>
              <a:t>svolgere</a:t>
            </a:r>
          </a:p>
          <a:p>
            <a:pPr fontAlgn="base"/>
            <a:endParaRPr lang="it-IT" sz="1400" b="1" dirty="0" smtClean="0">
              <a:solidFill>
                <a:srgbClr val="CC3300"/>
              </a:solidFill>
            </a:endParaRPr>
          </a:p>
          <a:p>
            <a:r>
              <a:rPr lang="it-IT" sz="2000" b="1" dirty="0">
                <a:solidFill>
                  <a:srgbClr val="CC3300"/>
                </a:solidFill>
              </a:rPr>
              <a:t>Contestualizzazione della tematica energia e clima nelle problematiche generali dello sviluppo sostenibile</a:t>
            </a:r>
          </a:p>
          <a:p>
            <a:endParaRPr lang="it-IT" sz="1400" dirty="0" smtClean="0"/>
          </a:p>
        </p:txBody>
      </p:sp>
      <p:pic>
        <p:nvPicPr>
          <p:cNvPr id="11" name="Immagine 10" descr="Non è stato fornito nessun testo alternativo per questa immag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0" y="1724025"/>
            <a:ext cx="9554526" cy="5257800"/>
          </a:xfrm>
          <a:prstGeom prst="rect">
            <a:avLst/>
          </a:prstGeom>
          <a:noFill/>
          <a:ln>
            <a:noFill/>
          </a:ln>
        </p:spPr>
      </p:pic>
      <p:sp>
        <p:nvSpPr>
          <p:cNvPr id="12" name="object 13"/>
          <p:cNvSpPr txBox="1"/>
          <p:nvPr/>
        </p:nvSpPr>
        <p:spPr>
          <a:xfrm>
            <a:off x="179516" y="1343025"/>
            <a:ext cx="10513883" cy="505267"/>
          </a:xfrm>
          <a:prstGeom prst="rect">
            <a:avLst/>
          </a:prstGeom>
          <a:solidFill>
            <a:schemeClr val="accent3">
              <a:lumMod val="40000"/>
              <a:lumOff val="60000"/>
            </a:schemeClr>
          </a:solidFill>
        </p:spPr>
        <p:txBody>
          <a:bodyPr vert="horz" wrap="square" lIns="0" tIns="12700" rIns="0" bIns="0" rtlCol="0">
            <a:spAutoFit/>
          </a:bodyPr>
          <a:lstStyle/>
          <a:p>
            <a:r>
              <a:rPr lang="it-IT" b="1" dirty="0" smtClean="0">
                <a:solidFill>
                  <a:srgbClr val="CC3300"/>
                </a:solidFill>
              </a:rPr>
              <a:t>Purtroppo </a:t>
            </a:r>
            <a:r>
              <a:rPr lang="it-IT" b="1" dirty="0">
                <a:solidFill>
                  <a:srgbClr val="CC3300"/>
                </a:solidFill>
              </a:rPr>
              <a:t>i problemi dell’umanità non sono solo quelli legati ai cambiamenti </a:t>
            </a:r>
            <a:r>
              <a:rPr lang="it-IT" b="1" dirty="0" smtClean="0">
                <a:solidFill>
                  <a:srgbClr val="CC3300"/>
                </a:solidFill>
              </a:rPr>
              <a:t>climatici</a:t>
            </a:r>
            <a:endParaRPr lang="it-IT" b="1" dirty="0">
              <a:solidFill>
                <a:srgbClr val="CC3300"/>
              </a:solidFill>
            </a:endParaRPr>
          </a:p>
          <a:p>
            <a:endParaRPr lang="it-IT" sz="1400" dirty="0" smtClean="0"/>
          </a:p>
        </p:txBody>
      </p:sp>
      <p:sp>
        <p:nvSpPr>
          <p:cNvPr id="14" name="object 14"/>
          <p:cNvSpPr txBox="1"/>
          <p:nvPr/>
        </p:nvSpPr>
        <p:spPr>
          <a:xfrm>
            <a:off x="9670415" y="711906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1489861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2"/>
          <p:cNvSpPr/>
          <p:nvPr/>
        </p:nvSpPr>
        <p:spPr>
          <a:xfrm>
            <a:off x="27117" y="0"/>
            <a:ext cx="10756900" cy="7562851"/>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224475" y="1114424"/>
            <a:ext cx="10227625" cy="5713411"/>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r>
              <a:rPr lang="it-IT" dirty="0"/>
              <a:t> </a:t>
            </a:r>
            <a:endParaRPr lang="it-IT" sz="2000" b="1" dirty="0">
              <a:solidFill>
                <a:srgbClr val="CC3300"/>
              </a:solidFill>
            </a:endParaRPr>
          </a:p>
          <a:p>
            <a:pPr fontAlgn="base"/>
            <a:r>
              <a:rPr lang="it-IT" b="1" dirty="0">
                <a:solidFill>
                  <a:srgbClr val="CC3300"/>
                </a:solidFill>
              </a:rPr>
              <a:t>Le emissioni di CO2 non sono purtroppo l'unico problema del pianeta: nonostante i progressi compiuti negli ultimi cento anni </a:t>
            </a:r>
            <a:r>
              <a:rPr lang="it-IT" b="1" dirty="0" smtClean="0">
                <a:solidFill>
                  <a:srgbClr val="CC3300"/>
                </a:solidFill>
              </a:rPr>
              <a:t>permangono </a:t>
            </a:r>
            <a:r>
              <a:rPr lang="it-IT" b="1" dirty="0">
                <a:solidFill>
                  <a:srgbClr val="CC3300"/>
                </a:solidFill>
              </a:rPr>
              <a:t>povertà, fame e carenza di energia, educazione e cure mediche; più recentemente si è diffusa la consapevolezza che la tragedia delle migrazioni oltre a causare sofferenze e perdite di vite umane se non adeguatamente gestita può portare a disastri che coinvolgono l'intero pianeta; è indispensabile destinare prioritariamente le risorse disponibili a quelle linee di intervento che oltre ad affrontare seriamente l'emergenza climatica danno un contributo significativo ad affrontare le altre sfide (potemmo chiamarle "</a:t>
            </a:r>
            <a:r>
              <a:rPr lang="it-IT" b="1" i="1" dirty="0">
                <a:solidFill>
                  <a:srgbClr val="CC3300"/>
                </a:solidFill>
              </a:rPr>
              <a:t>azioni </a:t>
            </a:r>
            <a:r>
              <a:rPr lang="it-IT" b="1" i="1" dirty="0" err="1">
                <a:solidFill>
                  <a:srgbClr val="CC3300"/>
                </a:solidFill>
              </a:rPr>
              <a:t>multipurpose</a:t>
            </a:r>
            <a:r>
              <a:rPr lang="it-IT" b="1" dirty="0" smtClean="0">
                <a:solidFill>
                  <a:srgbClr val="CC3300"/>
                </a:solidFill>
              </a:rPr>
              <a:t>")</a:t>
            </a:r>
          </a:p>
          <a:p>
            <a:pPr fontAlgn="base"/>
            <a:endParaRPr lang="it-IT" b="1" dirty="0" smtClean="0">
              <a:solidFill>
                <a:srgbClr val="CC3300"/>
              </a:solidFill>
            </a:endParaRPr>
          </a:p>
          <a:p>
            <a:pPr fontAlgn="base"/>
            <a:r>
              <a:rPr lang="it-IT" b="1" dirty="0">
                <a:solidFill>
                  <a:srgbClr val="CC3300"/>
                </a:solidFill>
              </a:rPr>
              <a:t>L</a:t>
            </a:r>
            <a:r>
              <a:rPr lang="it-IT" b="1" dirty="0" smtClean="0">
                <a:solidFill>
                  <a:srgbClr val="CC3300"/>
                </a:solidFill>
              </a:rPr>
              <a:t>e </a:t>
            </a:r>
            <a:r>
              <a:rPr lang="it-IT" b="1" dirty="0">
                <a:solidFill>
                  <a:srgbClr val="CC3300"/>
                </a:solidFill>
              </a:rPr>
              <a:t>priorità per uno sviluppo </a:t>
            </a:r>
            <a:r>
              <a:rPr lang="it-IT" b="1" dirty="0" smtClean="0">
                <a:solidFill>
                  <a:srgbClr val="CC3300"/>
                </a:solidFill>
              </a:rPr>
              <a:t>sostenibile</a:t>
            </a:r>
            <a:r>
              <a:rPr lang="it-IT" b="1" dirty="0">
                <a:solidFill>
                  <a:srgbClr val="CC3300"/>
                </a:solidFill>
              </a:rPr>
              <a:t> identificate a livello Nazioni </a:t>
            </a:r>
            <a:r>
              <a:rPr lang="it-IT" b="1" dirty="0" smtClean="0">
                <a:solidFill>
                  <a:srgbClr val="CC3300"/>
                </a:solidFill>
              </a:rPr>
              <a:t>Unite non </a:t>
            </a:r>
            <a:r>
              <a:rPr lang="it-IT" b="1" dirty="0">
                <a:solidFill>
                  <a:srgbClr val="CC3300"/>
                </a:solidFill>
              </a:rPr>
              <a:t>sono viste come un intreccio da gestire in modo integrato (ogni gruppo ha voluto la sua bandierina - e va bene , ma purtroppo la sventola in cerca di visibilità e attenzione, frammentando la capacità di risposta , oggi la bandierina più sventagliata è quella dei cambiamenti climatici ridotti semplicisticamente alle emissioni antropiche di CO2).</a:t>
            </a:r>
          </a:p>
          <a:p>
            <a:pPr fontAlgn="base"/>
            <a:endParaRPr lang="it-IT" b="1" dirty="0" smtClean="0">
              <a:solidFill>
                <a:srgbClr val="CC3300"/>
              </a:solidFill>
            </a:endParaRPr>
          </a:p>
          <a:p>
            <a:pPr fontAlgn="base"/>
            <a:r>
              <a:rPr lang="it-IT" b="1" dirty="0" smtClean="0">
                <a:solidFill>
                  <a:srgbClr val="CC3300"/>
                </a:solidFill>
              </a:rPr>
              <a:t>Non </a:t>
            </a:r>
            <a:r>
              <a:rPr lang="it-IT" b="1" dirty="0">
                <a:solidFill>
                  <a:srgbClr val="CC3300"/>
                </a:solidFill>
              </a:rPr>
              <a:t>appaia riduttiva la collocazione del tema climatico come una priorità su diciassette perché approfondendo le altre priorità si verifica la presenza in altre priorità del tema clima (e più in generale del tema ambiente). E' da considerare però un errore considerare i cambiamenti climatici come la sola questione su cui concentrare l'attenzione (e le risorse) come sarebbe un errore sostenere che tutte le altre difficoltà da superare derivino dai cambiamenti climatici indotti dall'emissione antropica di CO2 (se non altro, perché erano presenti anche prima che questa fosse significativa, anzi molte erano prima ancor più gravi). </a:t>
            </a:r>
            <a:endParaRPr lang="it-IT" b="1" i="1" dirty="0" smtClean="0">
              <a:solidFill>
                <a:srgbClr val="CC3300"/>
              </a:solidFill>
            </a:endParaRPr>
          </a:p>
          <a:p>
            <a:endParaRPr lang="it-IT" b="1" i="1" dirty="0" smtClean="0"/>
          </a:p>
          <a:p>
            <a:endParaRPr lang="it-IT" b="1" i="1" dirty="0"/>
          </a:p>
        </p:txBody>
      </p:sp>
      <p:sp>
        <p:nvSpPr>
          <p:cNvPr id="14"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
        <p:nvSpPr>
          <p:cNvPr id="13" name="object 13"/>
          <p:cNvSpPr txBox="1"/>
          <p:nvPr/>
        </p:nvSpPr>
        <p:spPr>
          <a:xfrm>
            <a:off x="31235" y="609158"/>
            <a:ext cx="10513883" cy="505267"/>
          </a:xfrm>
          <a:prstGeom prst="rect">
            <a:avLst/>
          </a:prstGeom>
          <a:solidFill>
            <a:schemeClr val="accent3">
              <a:lumMod val="40000"/>
              <a:lumOff val="60000"/>
            </a:schemeClr>
          </a:solidFill>
        </p:spPr>
        <p:txBody>
          <a:bodyPr vert="horz" wrap="square" lIns="0" tIns="12700" rIns="0" bIns="0" rtlCol="0">
            <a:spAutoFit/>
          </a:bodyPr>
          <a:lstStyle/>
          <a:p>
            <a:r>
              <a:rPr lang="it-IT" b="1" dirty="0" smtClean="0">
                <a:solidFill>
                  <a:srgbClr val="CC3300"/>
                </a:solidFill>
              </a:rPr>
              <a:t>Purtroppo </a:t>
            </a:r>
            <a:r>
              <a:rPr lang="it-IT" b="1" dirty="0">
                <a:solidFill>
                  <a:srgbClr val="CC3300"/>
                </a:solidFill>
              </a:rPr>
              <a:t>i problemi dell’umanità non sono solo quelli legati ai cambiamenti </a:t>
            </a:r>
            <a:r>
              <a:rPr lang="it-IT" b="1" dirty="0" smtClean="0">
                <a:solidFill>
                  <a:srgbClr val="CC3300"/>
                </a:solidFill>
              </a:rPr>
              <a:t>climatici</a:t>
            </a:r>
            <a:endParaRPr lang="it-IT" b="1" dirty="0">
              <a:solidFill>
                <a:srgbClr val="CC3300"/>
              </a:solidFill>
            </a:endParaRPr>
          </a:p>
          <a:p>
            <a:endParaRPr lang="it-IT" sz="1400" dirty="0" smtClean="0"/>
          </a:p>
        </p:txBody>
      </p:sp>
    </p:spTree>
    <p:extLst>
      <p:ext uri="{BB962C8B-B14F-4D97-AF65-F5344CB8AC3E}">
        <p14:creationId xmlns:p14="http://schemas.microsoft.com/office/powerpoint/2010/main" val="3224878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4462" y="1794128"/>
            <a:ext cx="10787105"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1" y="6092824"/>
            <a:ext cx="10791567"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5"/>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38911" y="849807"/>
            <a:ext cx="10317989" cy="1182375"/>
          </a:xfrm>
          <a:prstGeom prst="rect">
            <a:avLst/>
          </a:prstGeom>
          <a:solidFill>
            <a:schemeClr val="accent3">
              <a:lumMod val="40000"/>
              <a:lumOff val="60000"/>
            </a:schemeClr>
          </a:solidFill>
        </p:spPr>
        <p:txBody>
          <a:bodyPr vert="horz" wrap="square" lIns="0" tIns="12700" rIns="0" bIns="0" rtlCol="0">
            <a:spAutoFit/>
          </a:bodyPr>
          <a:lstStyle/>
          <a:p>
            <a:r>
              <a:rPr lang="it-IT" sz="2400" b="1" dirty="0" smtClean="0">
                <a:solidFill>
                  <a:srgbClr val="CC3300"/>
                </a:solidFill>
              </a:rPr>
              <a:t>Focus sull’esigenza </a:t>
            </a:r>
            <a:r>
              <a:rPr lang="it-IT" sz="2400" b="1" dirty="0">
                <a:solidFill>
                  <a:srgbClr val="CC3300"/>
                </a:solidFill>
              </a:rPr>
              <a:t>che il settore energetico sia uno dei motori della reale ripresa del Paese </a:t>
            </a:r>
          </a:p>
          <a:p>
            <a:pPr fontAlgn="base"/>
            <a:r>
              <a:rPr lang="it-IT" sz="800" dirty="0"/>
              <a:t> </a:t>
            </a:r>
          </a:p>
          <a:p>
            <a:pPr fontAlgn="base"/>
            <a:r>
              <a:rPr lang="it-IT" sz="2000" b="1" dirty="0">
                <a:solidFill>
                  <a:srgbClr val="CC3300"/>
                </a:solidFill>
              </a:rPr>
              <a:t> </a:t>
            </a:r>
            <a:endParaRPr lang="it-IT" sz="2000" dirty="0"/>
          </a:p>
        </p:txBody>
      </p:sp>
      <p:sp>
        <p:nvSpPr>
          <p:cNvPr id="19"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a:solidFill>
                  <a:srgbClr val="CC3300"/>
                </a:solidFill>
                <a:latin typeface="Arial"/>
                <a:cs typeface="Arial"/>
              </a:rPr>
              <a:t>1</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
        <p:nvSpPr>
          <p:cNvPr id="14" name="object 13"/>
          <p:cNvSpPr txBox="1"/>
          <p:nvPr/>
        </p:nvSpPr>
        <p:spPr>
          <a:xfrm>
            <a:off x="622301" y="2489401"/>
            <a:ext cx="9524999" cy="3090590"/>
          </a:xfrm>
          <a:prstGeom prst="rect">
            <a:avLst/>
          </a:prstGeom>
          <a:solidFill>
            <a:schemeClr val="accent3">
              <a:lumMod val="40000"/>
              <a:lumOff val="60000"/>
            </a:schemeClr>
          </a:solidFill>
        </p:spPr>
        <p:txBody>
          <a:bodyPr vert="horz" wrap="square" lIns="0" tIns="12700" rIns="0" bIns="0" rtlCol="0">
            <a:spAutoFit/>
          </a:bodyPr>
          <a:lstStyle/>
          <a:p>
            <a:r>
              <a:rPr lang="it-IT" sz="2000" b="1" dirty="0" smtClean="0">
                <a:solidFill>
                  <a:srgbClr val="CC3300"/>
                </a:solidFill>
              </a:rPr>
              <a:t>Dal Programma dei lavori della Commissione:</a:t>
            </a:r>
          </a:p>
          <a:p>
            <a:endParaRPr lang="it-IT" sz="2000" i="1" dirty="0" smtClean="0"/>
          </a:p>
          <a:p>
            <a:r>
              <a:rPr lang="it-IT" sz="2000" b="1" i="1" dirty="0" smtClean="0">
                <a:solidFill>
                  <a:srgbClr val="CC3300"/>
                </a:solidFill>
              </a:rPr>
              <a:t>“La </a:t>
            </a:r>
            <a:r>
              <a:rPr lang="it-IT" sz="2000" b="1" i="1" dirty="0">
                <a:solidFill>
                  <a:srgbClr val="CC3300"/>
                </a:solidFill>
              </a:rPr>
              <a:t>Commissione si propone … di esaminare ad ampio spettro il settore (anche nelle sue ricadute e nei suoi effetti extra-settoriali, sistemici) … per far sì che il settore energetico sia uno dei motori della reale ripresa del Paese</a:t>
            </a:r>
            <a:r>
              <a:rPr lang="it-IT" sz="2000" b="1" i="1" dirty="0" smtClean="0">
                <a:solidFill>
                  <a:srgbClr val="CC3300"/>
                </a:solidFill>
              </a:rPr>
              <a:t>”.</a:t>
            </a:r>
          </a:p>
          <a:p>
            <a:endParaRPr lang="it-IT" sz="2000" dirty="0" smtClean="0"/>
          </a:p>
          <a:p>
            <a:r>
              <a:rPr lang="it-IT" sz="2000" b="1" dirty="0">
                <a:solidFill>
                  <a:srgbClr val="CC3300"/>
                </a:solidFill>
              </a:rPr>
              <a:t>Ritengo questo approccio </a:t>
            </a:r>
            <a:r>
              <a:rPr lang="it-IT" sz="2000" b="1" dirty="0" smtClean="0">
                <a:solidFill>
                  <a:srgbClr val="CC3300"/>
                </a:solidFill>
              </a:rPr>
              <a:t>qualificante, condivisibile </a:t>
            </a:r>
            <a:r>
              <a:rPr lang="it-IT" sz="2000" b="1" dirty="0">
                <a:solidFill>
                  <a:srgbClr val="CC3300"/>
                </a:solidFill>
              </a:rPr>
              <a:t>e più proficuo di una generica verifica di </a:t>
            </a:r>
            <a:r>
              <a:rPr lang="it-IT" sz="2000" b="1" i="1" dirty="0" err="1">
                <a:solidFill>
                  <a:srgbClr val="CC3300"/>
                </a:solidFill>
              </a:rPr>
              <a:t>compliance</a:t>
            </a:r>
            <a:r>
              <a:rPr lang="it-IT" sz="2000" b="1" dirty="0">
                <a:solidFill>
                  <a:srgbClr val="CC3300"/>
                </a:solidFill>
              </a:rPr>
              <a:t> </a:t>
            </a:r>
            <a:r>
              <a:rPr lang="it-IT" sz="2000" b="1" dirty="0" smtClean="0">
                <a:solidFill>
                  <a:srgbClr val="CC3300"/>
                </a:solidFill>
              </a:rPr>
              <a:t>rispetto a </a:t>
            </a:r>
            <a:r>
              <a:rPr lang="it-IT" sz="2000" b="1" dirty="0">
                <a:solidFill>
                  <a:srgbClr val="CC3300"/>
                </a:solidFill>
              </a:rPr>
              <a:t>obiettivi progettuali prescritti, più o meno motivatamente, dai documenti della Commissione europea. </a:t>
            </a:r>
          </a:p>
          <a:p>
            <a:endParaRPr lang="it-IT" sz="2000" b="1" dirty="0">
              <a:solidFill>
                <a:srgbClr val="CC3300"/>
              </a:solidFill>
            </a:endParaRPr>
          </a:p>
        </p:txBody>
      </p:sp>
    </p:spTree>
    <p:extLst>
      <p:ext uri="{BB962C8B-B14F-4D97-AF65-F5344CB8AC3E}">
        <p14:creationId xmlns:p14="http://schemas.microsoft.com/office/powerpoint/2010/main" val="3446059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2"/>
          <p:cNvSpPr/>
          <p:nvPr/>
        </p:nvSpPr>
        <p:spPr>
          <a:xfrm>
            <a:off x="27117" y="0"/>
            <a:ext cx="10756900" cy="7562851"/>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27117" y="1114425"/>
            <a:ext cx="10227625" cy="358140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r>
              <a:rPr lang="it-IT" dirty="0"/>
              <a:t> </a:t>
            </a:r>
            <a:endParaRPr lang="it-IT" sz="2000" b="1" dirty="0">
              <a:solidFill>
                <a:srgbClr val="CC3300"/>
              </a:solidFill>
            </a:endParaRPr>
          </a:p>
          <a:p>
            <a:r>
              <a:rPr lang="it-IT" sz="2000" b="1" i="1" dirty="0">
                <a:solidFill>
                  <a:srgbClr val="CC3300"/>
                </a:solidFill>
              </a:rPr>
              <a:t>Individuare quattro passaggi logici</a:t>
            </a:r>
          </a:p>
          <a:p>
            <a:pPr marL="857250" lvl="1" indent="-400050" fontAlgn="base">
              <a:buFont typeface="+mj-lt"/>
              <a:buAutoNum type="romanUcPeriod"/>
            </a:pPr>
            <a:endParaRPr lang="it-IT" sz="2000" b="1" dirty="0" smtClean="0">
              <a:solidFill>
                <a:srgbClr val="CC3300"/>
              </a:solidFill>
            </a:endParaRPr>
          </a:p>
          <a:p>
            <a:pPr marL="857250" lvl="1" indent="-400050" fontAlgn="base">
              <a:buFont typeface="+mj-lt"/>
              <a:buAutoNum type="romanUcPeriod"/>
            </a:pPr>
            <a:r>
              <a:rPr lang="it-IT" sz="2000" b="1" dirty="0" smtClean="0">
                <a:solidFill>
                  <a:srgbClr val="CC3300"/>
                </a:solidFill>
              </a:rPr>
              <a:t>concentrarsi </a:t>
            </a:r>
            <a:r>
              <a:rPr lang="it-IT" sz="2000" b="1" dirty="0">
                <a:solidFill>
                  <a:srgbClr val="CC3300"/>
                </a:solidFill>
              </a:rPr>
              <a:t>sulle minacce alle quali si paventa che i cambiamenti climatici espongano l'umanità (cosa ci preoccupa veramente); </a:t>
            </a:r>
            <a:endParaRPr lang="it-IT" sz="2000" b="1" dirty="0" smtClean="0">
              <a:solidFill>
                <a:srgbClr val="CC3300"/>
              </a:solidFill>
            </a:endParaRPr>
          </a:p>
          <a:p>
            <a:pPr marL="857250" lvl="1" indent="-400050" fontAlgn="base">
              <a:buFont typeface="+mj-lt"/>
              <a:buAutoNum type="romanUcPeriod"/>
            </a:pPr>
            <a:endParaRPr lang="it-IT" sz="2000" b="1" dirty="0">
              <a:solidFill>
                <a:srgbClr val="CC3300"/>
              </a:solidFill>
            </a:endParaRPr>
          </a:p>
          <a:p>
            <a:pPr marL="857250" lvl="1" indent="-400050" fontAlgn="base">
              <a:buFont typeface="+mj-lt"/>
              <a:buAutoNum type="romanUcPeriod"/>
            </a:pPr>
            <a:r>
              <a:rPr lang="it-IT" sz="2000" b="1" dirty="0">
                <a:solidFill>
                  <a:srgbClr val="CC3300"/>
                </a:solidFill>
              </a:rPr>
              <a:t>passare in rassegna i possibili interventi per evitarle (cosa si può fare concretamente); </a:t>
            </a:r>
            <a:endParaRPr lang="it-IT" sz="2000" b="1" dirty="0" smtClean="0">
              <a:solidFill>
                <a:srgbClr val="CC3300"/>
              </a:solidFill>
            </a:endParaRPr>
          </a:p>
          <a:p>
            <a:pPr marL="857250" lvl="1" indent="-400050" fontAlgn="base">
              <a:buFont typeface="+mj-lt"/>
              <a:buAutoNum type="romanUcPeriod"/>
            </a:pPr>
            <a:endParaRPr lang="it-IT" sz="2000" b="1" dirty="0">
              <a:solidFill>
                <a:srgbClr val="CC3300"/>
              </a:solidFill>
            </a:endParaRPr>
          </a:p>
          <a:p>
            <a:pPr marL="857250" lvl="1" indent="-400050" fontAlgn="base">
              <a:buFont typeface="+mj-lt"/>
              <a:buAutoNum type="romanUcPeriod"/>
            </a:pPr>
            <a:r>
              <a:rPr lang="it-IT" sz="2000" b="1" dirty="0">
                <a:solidFill>
                  <a:srgbClr val="CC3300"/>
                </a:solidFill>
              </a:rPr>
              <a:t>contestualizzare le minacce nel quadro delle esigenze </a:t>
            </a:r>
            <a:r>
              <a:rPr lang="it-IT" sz="2000" b="1" dirty="0" smtClean="0">
                <a:solidFill>
                  <a:srgbClr val="CC3300"/>
                </a:solidFill>
              </a:rPr>
              <a:t>dell'umanità</a:t>
            </a:r>
          </a:p>
          <a:p>
            <a:pPr marL="857250" lvl="1" indent="-400050" fontAlgn="base">
              <a:buFont typeface="+mj-lt"/>
              <a:buAutoNum type="romanUcPeriod"/>
            </a:pPr>
            <a:endParaRPr lang="it-IT" sz="2000" b="1" dirty="0">
              <a:solidFill>
                <a:srgbClr val="CC3300"/>
              </a:solidFill>
            </a:endParaRPr>
          </a:p>
          <a:p>
            <a:pPr marL="857250" lvl="1" indent="-400050" fontAlgn="base">
              <a:buFont typeface="+mj-lt"/>
              <a:buAutoNum type="romanUcPeriod"/>
            </a:pPr>
            <a:r>
              <a:rPr lang="it-IT" sz="2000" b="1" dirty="0" smtClean="0">
                <a:solidFill>
                  <a:srgbClr val="CC3300"/>
                </a:solidFill>
              </a:rPr>
              <a:t>impegnare </a:t>
            </a:r>
            <a:r>
              <a:rPr lang="it-IT" sz="2000" b="1" dirty="0">
                <a:solidFill>
                  <a:srgbClr val="CC3300"/>
                </a:solidFill>
              </a:rPr>
              <a:t>le risorse sulle linee di azione ritenute utili per soddisfare un numero significativo di esigenze prioritarie</a:t>
            </a:r>
          </a:p>
          <a:p>
            <a:endParaRPr lang="it-IT" b="1" i="1" dirty="0" smtClean="0">
              <a:solidFill>
                <a:srgbClr val="CC3300"/>
              </a:solidFill>
            </a:endParaRPr>
          </a:p>
          <a:p>
            <a:endParaRPr lang="it-IT" b="1" i="1" dirty="0" smtClean="0"/>
          </a:p>
          <a:p>
            <a:endParaRPr lang="it-IT" b="1" i="1" dirty="0"/>
          </a:p>
        </p:txBody>
      </p:sp>
      <p:sp>
        <p:nvSpPr>
          <p:cNvPr id="17" name="object 13"/>
          <p:cNvSpPr txBox="1"/>
          <p:nvPr/>
        </p:nvSpPr>
        <p:spPr>
          <a:xfrm>
            <a:off x="27117" y="21979"/>
            <a:ext cx="9632188" cy="1151597"/>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a:solidFill>
                  <a:srgbClr val="CC3300"/>
                </a:solidFill>
              </a:rPr>
              <a:t> </a:t>
            </a:r>
            <a:r>
              <a:rPr lang="it-IT" sz="2400" b="1" dirty="0" smtClean="0">
                <a:solidFill>
                  <a:srgbClr val="CC3300"/>
                </a:solidFill>
              </a:rPr>
              <a:t>Una </a:t>
            </a:r>
            <a:r>
              <a:rPr lang="it-IT" sz="2400" b="1" dirty="0">
                <a:solidFill>
                  <a:srgbClr val="CC3300"/>
                </a:solidFill>
              </a:rPr>
              <a:t>via d’uscita per concordare le azioni da </a:t>
            </a:r>
            <a:r>
              <a:rPr lang="it-IT" sz="2400" b="1" dirty="0" smtClean="0">
                <a:solidFill>
                  <a:srgbClr val="CC3300"/>
                </a:solidFill>
              </a:rPr>
              <a:t>svolgere</a:t>
            </a:r>
          </a:p>
          <a:p>
            <a:pPr fontAlgn="base"/>
            <a:r>
              <a:rPr lang="it-IT" sz="1400" b="1" dirty="0" smtClean="0">
                <a:solidFill>
                  <a:srgbClr val="CC3300"/>
                </a:solidFill>
              </a:rPr>
              <a:t> </a:t>
            </a:r>
          </a:p>
          <a:p>
            <a:pPr fontAlgn="base"/>
            <a:r>
              <a:rPr lang="it-IT" sz="2200" b="1" dirty="0">
                <a:solidFill>
                  <a:srgbClr val="CC3300"/>
                </a:solidFill>
              </a:rPr>
              <a:t>Un possibile approccio per definire le linee </a:t>
            </a:r>
            <a:r>
              <a:rPr lang="it-IT" sz="2200" b="1" dirty="0" smtClean="0">
                <a:solidFill>
                  <a:srgbClr val="CC3300"/>
                </a:solidFill>
              </a:rPr>
              <a:t>programmatiche</a:t>
            </a:r>
            <a:endParaRPr lang="it-IT" sz="2200" b="1" dirty="0">
              <a:solidFill>
                <a:srgbClr val="CC3300"/>
              </a:solidFill>
            </a:endParaRPr>
          </a:p>
          <a:p>
            <a:endParaRPr lang="it-IT" sz="1400" dirty="0" smtClean="0"/>
          </a:p>
        </p:txBody>
      </p:sp>
      <p:sp>
        <p:nvSpPr>
          <p:cNvPr id="14"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30140964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2"/>
          <p:cNvSpPr/>
          <p:nvPr/>
        </p:nvSpPr>
        <p:spPr>
          <a:xfrm>
            <a:off x="27117" y="0"/>
            <a:ext cx="10756900" cy="7562851"/>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27117" y="1114425"/>
            <a:ext cx="10227625" cy="655919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lang="it-IT" dirty="0"/>
          </a:p>
        </p:txBody>
      </p:sp>
      <p:sp>
        <p:nvSpPr>
          <p:cNvPr id="17" name="object 13"/>
          <p:cNvSpPr txBox="1"/>
          <p:nvPr/>
        </p:nvSpPr>
        <p:spPr>
          <a:xfrm>
            <a:off x="27117" y="21979"/>
            <a:ext cx="9632188" cy="2167260"/>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a:solidFill>
                  <a:srgbClr val="CC3300"/>
                </a:solidFill>
              </a:rPr>
              <a:t> </a:t>
            </a:r>
            <a:r>
              <a:rPr lang="it-IT" sz="2400" b="1" dirty="0" smtClean="0">
                <a:solidFill>
                  <a:srgbClr val="CC3300"/>
                </a:solidFill>
              </a:rPr>
              <a:t>Una </a:t>
            </a:r>
            <a:r>
              <a:rPr lang="it-IT" sz="2400" b="1" dirty="0">
                <a:solidFill>
                  <a:srgbClr val="CC3300"/>
                </a:solidFill>
              </a:rPr>
              <a:t>via d’uscita per concordare le azioni da </a:t>
            </a:r>
            <a:r>
              <a:rPr lang="it-IT" sz="2400" b="1" dirty="0" smtClean="0">
                <a:solidFill>
                  <a:srgbClr val="CC3300"/>
                </a:solidFill>
              </a:rPr>
              <a:t>svolgere</a:t>
            </a:r>
          </a:p>
          <a:p>
            <a:pPr fontAlgn="base"/>
            <a:endParaRPr lang="it-IT" sz="1600" b="1" dirty="0" smtClean="0">
              <a:solidFill>
                <a:srgbClr val="CC3300"/>
              </a:solidFill>
            </a:endParaRPr>
          </a:p>
          <a:p>
            <a:pPr fontAlgn="base"/>
            <a:r>
              <a:rPr lang="it-IT" sz="2400" b="1" dirty="0">
                <a:solidFill>
                  <a:srgbClr val="CC3300"/>
                </a:solidFill>
              </a:rPr>
              <a:t>Un possibile approccio per definire le linee programmatiche</a:t>
            </a:r>
          </a:p>
          <a:p>
            <a:pPr fontAlgn="base"/>
            <a:endParaRPr lang="it-IT" sz="1400" b="1" dirty="0">
              <a:solidFill>
                <a:srgbClr val="CC3300"/>
              </a:solidFill>
            </a:endParaRPr>
          </a:p>
          <a:p>
            <a:pPr fontAlgn="base"/>
            <a:r>
              <a:rPr lang="it-IT" sz="2000" b="1" i="1" dirty="0">
                <a:solidFill>
                  <a:srgbClr val="CC3300"/>
                </a:solidFill>
              </a:rPr>
              <a:t>Identificare</a:t>
            </a:r>
            <a:r>
              <a:rPr lang="it-IT" sz="2400" b="1" i="1" dirty="0"/>
              <a:t> </a:t>
            </a:r>
            <a:r>
              <a:rPr lang="it-IT" sz="2000" b="1" i="1" dirty="0">
                <a:solidFill>
                  <a:srgbClr val="CC3300"/>
                </a:solidFill>
              </a:rPr>
              <a:t>aspettative e minacce</a:t>
            </a:r>
          </a:p>
          <a:p>
            <a:pPr fontAlgn="base"/>
            <a:r>
              <a:rPr lang="it-IT" sz="2400" b="1" dirty="0" smtClean="0">
                <a:solidFill>
                  <a:srgbClr val="CC3300"/>
                </a:solidFill>
              </a:rPr>
              <a:t> </a:t>
            </a:r>
            <a:endParaRPr lang="it-IT" sz="2400" b="1" dirty="0">
              <a:solidFill>
                <a:srgbClr val="CC3300"/>
              </a:solidFill>
            </a:endParaRPr>
          </a:p>
          <a:p>
            <a:endParaRPr lang="it-IT" sz="1400" dirty="0" smtClean="0"/>
          </a:p>
        </p:txBody>
      </p:sp>
      <p:pic>
        <p:nvPicPr>
          <p:cNvPr id="11" name="Immagine 10" descr="Non è stato fornito nessun testo alternativo per questa immag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1355" y="2459037"/>
            <a:ext cx="4250690" cy="2644775"/>
          </a:xfrm>
          <a:prstGeom prst="rect">
            <a:avLst/>
          </a:prstGeom>
          <a:noFill/>
          <a:ln>
            <a:noFill/>
          </a:ln>
        </p:spPr>
      </p:pic>
      <p:pic>
        <p:nvPicPr>
          <p:cNvPr id="12" name="Immagine 11" descr="Non è stato fornito nessun testo alternativo per questa immagine"/>
          <p:cNvPicPr/>
          <p:nvPr/>
        </p:nvPicPr>
        <p:blipFill>
          <a:blip r:embed="rId3">
            <a:extLst>
              <a:ext uri="{28A0092B-C50C-407E-A947-70E740481C1C}">
                <a14:useLocalDpi xmlns:a14="http://schemas.microsoft.com/office/drawing/2010/main" val="0"/>
              </a:ext>
            </a:extLst>
          </a:blip>
          <a:srcRect/>
          <a:stretch>
            <a:fillRect/>
          </a:stretch>
        </p:blipFill>
        <p:spPr bwMode="auto">
          <a:xfrm>
            <a:off x="0" y="1794002"/>
            <a:ext cx="10528300" cy="5645023"/>
          </a:xfrm>
          <a:prstGeom prst="rect">
            <a:avLst/>
          </a:prstGeom>
          <a:noFill/>
          <a:ln>
            <a:noFill/>
          </a:ln>
        </p:spPr>
      </p:pic>
      <p:sp>
        <p:nvSpPr>
          <p:cNvPr id="14"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4028670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2"/>
          <p:cNvSpPr/>
          <p:nvPr/>
        </p:nvSpPr>
        <p:spPr>
          <a:xfrm>
            <a:off x="27117" y="0"/>
            <a:ext cx="10756900" cy="7562851"/>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27117" y="1114425"/>
            <a:ext cx="10227625" cy="655919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lang="it-IT" dirty="0"/>
          </a:p>
        </p:txBody>
      </p:sp>
      <p:sp>
        <p:nvSpPr>
          <p:cNvPr id="17" name="object 13"/>
          <p:cNvSpPr txBox="1"/>
          <p:nvPr/>
        </p:nvSpPr>
        <p:spPr>
          <a:xfrm>
            <a:off x="27117" y="21979"/>
            <a:ext cx="9632188" cy="597599"/>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a:solidFill>
                  <a:srgbClr val="CC3300"/>
                </a:solidFill>
              </a:rPr>
              <a:t> </a:t>
            </a:r>
            <a:r>
              <a:rPr lang="it-IT" sz="2400" b="1" dirty="0" smtClean="0">
                <a:solidFill>
                  <a:srgbClr val="CC3300"/>
                </a:solidFill>
              </a:rPr>
              <a:t>Una </a:t>
            </a:r>
            <a:r>
              <a:rPr lang="it-IT" sz="2400" b="1" dirty="0">
                <a:solidFill>
                  <a:srgbClr val="CC3300"/>
                </a:solidFill>
              </a:rPr>
              <a:t>via d’uscita per concordare le azioni da svolgere </a:t>
            </a:r>
          </a:p>
          <a:p>
            <a:endParaRPr lang="it-IT" sz="1400" dirty="0" smtClean="0"/>
          </a:p>
        </p:txBody>
      </p:sp>
      <p:sp>
        <p:nvSpPr>
          <p:cNvPr id="14"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pic>
        <p:nvPicPr>
          <p:cNvPr id="11" name="Immagine 10" descr="Non è stato fornito nessun testo alternativo per questa immagi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1355" y="2459037"/>
            <a:ext cx="4250690" cy="2644775"/>
          </a:xfrm>
          <a:prstGeom prst="rect">
            <a:avLst/>
          </a:prstGeom>
          <a:noFill/>
          <a:ln>
            <a:noFill/>
          </a:ln>
        </p:spPr>
      </p:pic>
      <p:pic>
        <p:nvPicPr>
          <p:cNvPr id="12" name="Immagine 11" descr="Non è stato fornito nessun testo alternativo per questa immagine"/>
          <p:cNvPicPr/>
          <p:nvPr/>
        </p:nvPicPr>
        <p:blipFill>
          <a:blip r:embed="rId3">
            <a:extLst>
              <a:ext uri="{28A0092B-C50C-407E-A947-70E740481C1C}">
                <a14:useLocalDpi xmlns:a14="http://schemas.microsoft.com/office/drawing/2010/main" val="0"/>
              </a:ext>
            </a:extLst>
          </a:blip>
          <a:srcRect/>
          <a:stretch>
            <a:fillRect/>
          </a:stretch>
        </p:blipFill>
        <p:spPr bwMode="auto">
          <a:xfrm>
            <a:off x="2157730" y="1520825"/>
            <a:ext cx="6377940" cy="4521200"/>
          </a:xfrm>
          <a:prstGeom prst="rect">
            <a:avLst/>
          </a:prstGeom>
          <a:noFill/>
          <a:ln>
            <a:noFill/>
          </a:ln>
        </p:spPr>
      </p:pic>
      <p:pic>
        <p:nvPicPr>
          <p:cNvPr id="15" name="Immagine 14" descr="Non è stato fornito nessun testo alternativo per questa immagine"/>
          <p:cNvPicPr/>
          <p:nvPr/>
        </p:nvPicPr>
        <p:blipFill>
          <a:blip r:embed="rId4">
            <a:extLst>
              <a:ext uri="{28A0092B-C50C-407E-A947-70E740481C1C}">
                <a14:useLocalDpi xmlns:a14="http://schemas.microsoft.com/office/drawing/2010/main" val="0"/>
              </a:ext>
            </a:extLst>
          </a:blip>
          <a:srcRect/>
          <a:stretch>
            <a:fillRect/>
          </a:stretch>
        </p:blipFill>
        <p:spPr bwMode="auto">
          <a:xfrm>
            <a:off x="1320800" y="1167765"/>
            <a:ext cx="8356600" cy="5532120"/>
          </a:xfrm>
          <a:prstGeom prst="rect">
            <a:avLst/>
          </a:prstGeom>
          <a:noFill/>
          <a:ln>
            <a:noFill/>
          </a:ln>
        </p:spPr>
      </p:pic>
    </p:spTree>
    <p:extLst>
      <p:ext uri="{BB962C8B-B14F-4D97-AF65-F5344CB8AC3E}">
        <p14:creationId xmlns:p14="http://schemas.microsoft.com/office/powerpoint/2010/main" val="31382344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2"/>
          <p:cNvSpPr/>
          <p:nvPr/>
        </p:nvSpPr>
        <p:spPr>
          <a:xfrm>
            <a:off x="27117" y="0"/>
            <a:ext cx="10756900" cy="7562851"/>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27117" y="1114425"/>
            <a:ext cx="10227625" cy="655919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lang="it-IT" dirty="0"/>
          </a:p>
        </p:txBody>
      </p:sp>
      <p:sp>
        <p:nvSpPr>
          <p:cNvPr id="17" name="object 13"/>
          <p:cNvSpPr txBox="1"/>
          <p:nvPr/>
        </p:nvSpPr>
        <p:spPr>
          <a:xfrm>
            <a:off x="27117" y="21979"/>
            <a:ext cx="9632188" cy="597599"/>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a:solidFill>
                  <a:srgbClr val="CC3300"/>
                </a:solidFill>
              </a:rPr>
              <a:t> </a:t>
            </a:r>
            <a:r>
              <a:rPr lang="it-IT" sz="2400" b="1" dirty="0" smtClean="0">
                <a:solidFill>
                  <a:srgbClr val="CC3300"/>
                </a:solidFill>
              </a:rPr>
              <a:t>Una </a:t>
            </a:r>
            <a:r>
              <a:rPr lang="it-IT" sz="2400" b="1" dirty="0">
                <a:solidFill>
                  <a:srgbClr val="CC3300"/>
                </a:solidFill>
              </a:rPr>
              <a:t>via d’uscita per concordare le azioni da svolgere </a:t>
            </a:r>
          </a:p>
          <a:p>
            <a:endParaRPr lang="it-IT" sz="1400" dirty="0" smtClean="0"/>
          </a:p>
        </p:txBody>
      </p:sp>
      <p:sp>
        <p:nvSpPr>
          <p:cNvPr id="14"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pic>
        <p:nvPicPr>
          <p:cNvPr id="16" name="Immagine 15" descr="Non è stato fornito nessun testo alternativo per questa immagine"/>
          <p:cNvPicPr/>
          <p:nvPr/>
        </p:nvPicPr>
        <p:blipFill>
          <a:blip r:embed="rId2">
            <a:extLst>
              <a:ext uri="{28A0092B-C50C-407E-A947-70E740481C1C}">
                <a14:useLocalDpi xmlns:a14="http://schemas.microsoft.com/office/drawing/2010/main" val="0"/>
              </a:ext>
            </a:extLst>
          </a:blip>
          <a:srcRect/>
          <a:stretch>
            <a:fillRect/>
          </a:stretch>
        </p:blipFill>
        <p:spPr bwMode="auto">
          <a:xfrm>
            <a:off x="1490980" y="1051877"/>
            <a:ext cx="7711440" cy="5459095"/>
          </a:xfrm>
          <a:prstGeom prst="rect">
            <a:avLst/>
          </a:prstGeom>
          <a:noFill/>
          <a:ln>
            <a:noFill/>
          </a:ln>
        </p:spPr>
      </p:pic>
    </p:spTree>
    <p:extLst>
      <p:ext uri="{BB962C8B-B14F-4D97-AF65-F5344CB8AC3E}">
        <p14:creationId xmlns:p14="http://schemas.microsoft.com/office/powerpoint/2010/main" val="473585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2"/>
          <p:cNvSpPr/>
          <p:nvPr/>
        </p:nvSpPr>
        <p:spPr>
          <a:xfrm>
            <a:off x="27117" y="0"/>
            <a:ext cx="10756900" cy="7562851"/>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27117" y="1114425"/>
            <a:ext cx="10227625" cy="655919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lang="it-IT" dirty="0"/>
          </a:p>
        </p:txBody>
      </p:sp>
      <p:sp>
        <p:nvSpPr>
          <p:cNvPr id="17" name="object 13"/>
          <p:cNvSpPr txBox="1"/>
          <p:nvPr/>
        </p:nvSpPr>
        <p:spPr>
          <a:xfrm>
            <a:off x="27117" y="21979"/>
            <a:ext cx="9632188" cy="597599"/>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a:solidFill>
                  <a:srgbClr val="CC3300"/>
                </a:solidFill>
              </a:rPr>
              <a:t> </a:t>
            </a:r>
            <a:r>
              <a:rPr lang="it-IT" sz="2400" b="1" dirty="0" smtClean="0">
                <a:solidFill>
                  <a:srgbClr val="CC3300"/>
                </a:solidFill>
              </a:rPr>
              <a:t>Una </a:t>
            </a:r>
            <a:r>
              <a:rPr lang="it-IT" sz="2400" b="1" dirty="0">
                <a:solidFill>
                  <a:srgbClr val="CC3300"/>
                </a:solidFill>
              </a:rPr>
              <a:t>via d’uscita per concordare le azioni da svolgere </a:t>
            </a:r>
          </a:p>
          <a:p>
            <a:endParaRPr lang="it-IT" sz="1400" dirty="0" smtClean="0"/>
          </a:p>
        </p:txBody>
      </p:sp>
      <p:sp>
        <p:nvSpPr>
          <p:cNvPr id="14"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pic>
        <p:nvPicPr>
          <p:cNvPr id="12" name="Immagine 11"/>
          <p:cNvPicPr/>
          <p:nvPr/>
        </p:nvPicPr>
        <p:blipFill>
          <a:blip r:embed="rId2"/>
          <a:stretch>
            <a:fillRect/>
          </a:stretch>
        </p:blipFill>
        <p:spPr>
          <a:xfrm>
            <a:off x="1311910" y="1341120"/>
            <a:ext cx="8069580" cy="4880610"/>
          </a:xfrm>
          <a:prstGeom prst="rect">
            <a:avLst/>
          </a:prstGeom>
        </p:spPr>
      </p:pic>
    </p:spTree>
    <p:extLst>
      <p:ext uri="{BB962C8B-B14F-4D97-AF65-F5344CB8AC3E}">
        <p14:creationId xmlns:p14="http://schemas.microsoft.com/office/powerpoint/2010/main" val="40449316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2"/>
          <p:cNvSpPr/>
          <p:nvPr/>
        </p:nvSpPr>
        <p:spPr>
          <a:xfrm>
            <a:off x="27117" y="0"/>
            <a:ext cx="10756900" cy="7562851"/>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27117" y="1114425"/>
            <a:ext cx="10227625" cy="655919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lang="it-IT" dirty="0"/>
          </a:p>
        </p:txBody>
      </p:sp>
      <p:sp>
        <p:nvSpPr>
          <p:cNvPr id="17" name="object 13"/>
          <p:cNvSpPr txBox="1"/>
          <p:nvPr/>
        </p:nvSpPr>
        <p:spPr>
          <a:xfrm>
            <a:off x="27117" y="21979"/>
            <a:ext cx="9632188" cy="597599"/>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a:solidFill>
                  <a:srgbClr val="CC3300"/>
                </a:solidFill>
              </a:rPr>
              <a:t> </a:t>
            </a:r>
            <a:r>
              <a:rPr lang="it-IT" sz="2400" b="1" dirty="0" smtClean="0">
                <a:solidFill>
                  <a:srgbClr val="CC3300"/>
                </a:solidFill>
              </a:rPr>
              <a:t>Una </a:t>
            </a:r>
            <a:r>
              <a:rPr lang="it-IT" sz="2400" b="1" dirty="0">
                <a:solidFill>
                  <a:srgbClr val="CC3300"/>
                </a:solidFill>
              </a:rPr>
              <a:t>via d’uscita per concordare le azioni da svolgere </a:t>
            </a:r>
          </a:p>
          <a:p>
            <a:endParaRPr lang="it-IT" sz="1400" dirty="0" smtClean="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984" y="809625"/>
            <a:ext cx="8694516" cy="668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bject 14"/>
          <p:cNvSpPr txBox="1"/>
          <p:nvPr/>
        </p:nvSpPr>
        <p:spPr>
          <a:xfrm>
            <a:off x="9746615" y="704286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13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3705961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12700" y="5969000"/>
            <a:ext cx="10693400" cy="1593850"/>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7" name="object 7"/>
          <p:cNvSpPr/>
          <p:nvPr/>
        </p:nvSpPr>
        <p:spPr>
          <a:xfrm>
            <a:off x="12700" y="1692530"/>
            <a:ext cx="10723605" cy="4298695"/>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362405" y="1601295"/>
            <a:ext cx="9938384" cy="538652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r>
              <a:rPr lang="it-IT" dirty="0"/>
              <a:t> </a:t>
            </a:r>
          </a:p>
          <a:p>
            <a:pPr marL="285750" lvl="0" indent="-285750">
              <a:buFont typeface="Arial" panose="020B0604020202020204" pitchFamily="34" charset="0"/>
              <a:buChar char="•"/>
            </a:pPr>
            <a:r>
              <a:rPr lang="it-IT" sz="2000" b="1" dirty="0">
                <a:solidFill>
                  <a:srgbClr val="CC3300"/>
                </a:solidFill>
              </a:rPr>
              <a:t>sarebbe stato preferibile ritardare di qualche anno la penetrazione del fotovoltaico “prescritta” a livello UE se una tempistica meno accelerata avesse potuto consentire una più consistente e qualificata presenza dell’industria nazionale (o almeno europea) nella produzione di moduli fotovoltaici e componentistica connessa (abbiamo invece contribuito a creare una supremazia cinese che non sarà facile contenere)</a:t>
            </a:r>
          </a:p>
          <a:p>
            <a:r>
              <a:rPr lang="it-IT" sz="800" b="1" dirty="0">
                <a:solidFill>
                  <a:srgbClr val="CC3300"/>
                </a:solidFill>
              </a:rPr>
              <a:t> </a:t>
            </a:r>
          </a:p>
          <a:p>
            <a:pPr marL="285750" lvl="0" indent="-285750">
              <a:buFont typeface="Arial" panose="020B0604020202020204" pitchFamily="34" charset="0"/>
              <a:buChar char="•"/>
            </a:pPr>
            <a:r>
              <a:rPr lang="it-IT" sz="2000" b="1" dirty="0">
                <a:solidFill>
                  <a:srgbClr val="CC3300"/>
                </a:solidFill>
              </a:rPr>
              <a:t>analoghe considerazioni valgono per l’auto elettrica; in questo caso le possibilità di recupero dell’industria europea non sono azzerate, ma i tempi sono stretti e occorrono convergenze e sinergie tra i diversi attori del tessuto industriale (sottolineo, per inciso, che va evitata la semplificazione irrealistica tendente a far coincidere lo sviluppo della mobilità elettrica con la diffusione dell’auto elettrica, basti pensare alle questione della mobilità urbana e del pendolarismo verso i grandi centri urbani)</a:t>
            </a:r>
          </a:p>
          <a:p>
            <a:r>
              <a:rPr lang="it-IT" sz="800" b="1" dirty="0">
                <a:solidFill>
                  <a:srgbClr val="CC3300"/>
                </a:solidFill>
              </a:rPr>
              <a:t> </a:t>
            </a:r>
          </a:p>
          <a:p>
            <a:pPr marL="285750" lvl="0" indent="-285750">
              <a:buFont typeface="Arial" panose="020B0604020202020204" pitchFamily="34" charset="0"/>
              <a:buChar char="•"/>
            </a:pPr>
            <a:r>
              <a:rPr lang="it-IT" sz="2000" b="1" dirty="0">
                <a:solidFill>
                  <a:srgbClr val="CC3300"/>
                </a:solidFill>
              </a:rPr>
              <a:t>si sono aperte prospettive molto interessanti per l’accumulo in particolare elettrochimico con riferimento all’auto elettrica, e più in generale all’ulteriore sviluppo del fotovoltaico ma non si ha evidenza di un impegno industriale italiano su questa tecnologia, autonomo o in collaborazione con </a:t>
            </a:r>
            <a:r>
              <a:rPr lang="it-IT" sz="2000" b="1" dirty="0" smtClean="0">
                <a:solidFill>
                  <a:srgbClr val="CC3300"/>
                </a:solidFill>
              </a:rPr>
              <a:t>un </a:t>
            </a:r>
            <a:r>
              <a:rPr lang="it-IT" sz="2000" b="1" dirty="0">
                <a:solidFill>
                  <a:srgbClr val="CC3300"/>
                </a:solidFill>
              </a:rPr>
              <a:t>partner europeo</a:t>
            </a:r>
            <a:r>
              <a:rPr lang="it-IT" sz="2000" b="1" dirty="0" smtClean="0">
                <a:solidFill>
                  <a:srgbClr val="CC3300"/>
                </a:solidFill>
              </a:rPr>
              <a:t>.</a:t>
            </a:r>
            <a:endParaRPr lang="it-IT" sz="2000" b="1" dirty="0">
              <a:solidFill>
                <a:srgbClr val="CC3300"/>
              </a:solidFill>
            </a:endParaRPr>
          </a:p>
        </p:txBody>
      </p:sp>
      <p:sp>
        <p:nvSpPr>
          <p:cNvPr id="13" name="object 13"/>
          <p:cNvSpPr txBox="1"/>
          <p:nvPr/>
        </p:nvSpPr>
        <p:spPr>
          <a:xfrm>
            <a:off x="-30206" y="-18555"/>
            <a:ext cx="10753811"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241300" y="849807"/>
            <a:ext cx="10317989" cy="874598"/>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smtClean="0">
                <a:solidFill>
                  <a:srgbClr val="CC3300"/>
                </a:solidFill>
              </a:rPr>
              <a:t>Esempi </a:t>
            </a:r>
            <a:r>
              <a:rPr lang="it-IT" sz="2400" b="1" dirty="0">
                <a:solidFill>
                  <a:srgbClr val="CC3300"/>
                </a:solidFill>
              </a:rPr>
              <a:t>di opportunità da cogliere per realizzare interventi che favoriscano la reale ripresa del Paese </a:t>
            </a:r>
          </a:p>
          <a:p>
            <a:pPr fontAlgn="base"/>
            <a:r>
              <a:rPr lang="it-IT" sz="800" dirty="0"/>
              <a:t> </a:t>
            </a:r>
          </a:p>
        </p:txBody>
      </p:sp>
      <p:sp>
        <p:nvSpPr>
          <p:cNvPr id="19"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2</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2223978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0" y="1794002"/>
            <a:ext cx="10693400" cy="4298821"/>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311150" y="2073529"/>
            <a:ext cx="100711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r>
              <a:rPr lang="it-IT" sz="2000" b="1" dirty="0">
                <a:solidFill>
                  <a:srgbClr val="CC3300"/>
                </a:solidFill>
              </a:rPr>
              <a:t>Nel seguito alcune indicazioni su condizioni di fattibilità e contenuti operativi di una strategia integrata nazionale di sviluppo produttivo sostenibile basato su di un approccio innovativo alla Strategia Energetica Nazionale e all’attuazione del Piano Nazionale Energia e Clima. </a:t>
            </a:r>
          </a:p>
          <a:p>
            <a:endParaRPr lang="it-IT" sz="2000" b="1" dirty="0">
              <a:solidFill>
                <a:srgbClr val="CC3300"/>
              </a:solidFill>
            </a:endParaRPr>
          </a:p>
          <a:p>
            <a:r>
              <a:rPr lang="it-IT" sz="2000" b="1" dirty="0">
                <a:solidFill>
                  <a:srgbClr val="CC3300"/>
                </a:solidFill>
              </a:rPr>
              <a:t>Scelta coerente con l’ambizione della transizione verso la </a:t>
            </a:r>
            <a:r>
              <a:rPr lang="it-IT" sz="2000" b="1" i="1" dirty="0">
                <a:solidFill>
                  <a:srgbClr val="CC3300"/>
                </a:solidFill>
              </a:rPr>
              <a:t>Green economy </a:t>
            </a:r>
            <a:r>
              <a:rPr lang="it-IT" sz="2000" b="1" dirty="0">
                <a:solidFill>
                  <a:srgbClr val="CC3300"/>
                </a:solidFill>
              </a:rPr>
              <a:t>ma </a:t>
            </a:r>
            <a:endParaRPr lang="it-IT" sz="2000" b="1" dirty="0" smtClean="0">
              <a:solidFill>
                <a:srgbClr val="CC3300"/>
              </a:solidFill>
            </a:endParaRPr>
          </a:p>
          <a:p>
            <a:endParaRPr lang="it-IT" sz="1000" b="1" dirty="0">
              <a:solidFill>
                <a:srgbClr val="CC3300"/>
              </a:solidFill>
            </a:endParaRPr>
          </a:p>
          <a:p>
            <a:pPr marL="285750" indent="-285750">
              <a:buFont typeface="Arial" panose="020B0604020202020204" pitchFamily="34" charset="0"/>
              <a:buChar char="•"/>
            </a:pPr>
            <a:r>
              <a:rPr lang="it-IT" sz="2000" b="1" dirty="0">
                <a:solidFill>
                  <a:srgbClr val="CC3300"/>
                </a:solidFill>
              </a:rPr>
              <a:t>vanno evitate generiche legittimazioni di qualunque proposta che si fregi dell’aggettivo “green</a:t>
            </a:r>
            <a:r>
              <a:rPr lang="it-IT" sz="2000" b="1" dirty="0" smtClean="0">
                <a:solidFill>
                  <a:srgbClr val="CC3300"/>
                </a:solidFill>
              </a:rPr>
              <a:t>”</a:t>
            </a:r>
          </a:p>
          <a:p>
            <a:endParaRPr lang="it-IT" sz="1000" b="1" dirty="0">
              <a:solidFill>
                <a:srgbClr val="CC3300"/>
              </a:solidFill>
            </a:endParaRPr>
          </a:p>
          <a:p>
            <a:pPr marL="285750" indent="-285750">
              <a:buFont typeface="Arial" panose="020B0604020202020204" pitchFamily="34" charset="0"/>
              <a:buChar char="•"/>
            </a:pPr>
            <a:r>
              <a:rPr lang="it-IT" sz="2000" b="1" dirty="0">
                <a:solidFill>
                  <a:srgbClr val="CC3300"/>
                </a:solidFill>
              </a:rPr>
              <a:t>occorrerà approfondire e selezionare in base ai quattro criteri ben noti: attrattività, impatto,  fattibilità e sostenibilità (quest’ultima simultaneamente economica, ambientale e sociale).</a:t>
            </a:r>
          </a:p>
        </p:txBody>
      </p:sp>
      <p:sp>
        <p:nvSpPr>
          <p:cNvPr id="12" name="object 12"/>
          <p:cNvSpPr/>
          <p:nvPr/>
        </p:nvSpPr>
        <p:spPr>
          <a:xfrm>
            <a:off x="0" y="6092824"/>
            <a:ext cx="106934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5"/>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38911" y="849807"/>
            <a:ext cx="10317989" cy="751488"/>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000" b="1" dirty="0" smtClean="0">
                <a:solidFill>
                  <a:srgbClr val="CC3300"/>
                </a:solidFill>
              </a:rPr>
              <a:t>Necessità </a:t>
            </a:r>
            <a:r>
              <a:rPr lang="it-IT" sz="2000" b="1" dirty="0">
                <a:solidFill>
                  <a:srgbClr val="CC3300"/>
                </a:solidFill>
              </a:rPr>
              <a:t>di una strategia integrata nazionale di sviluppo produttivo sostenibile </a:t>
            </a:r>
          </a:p>
          <a:p>
            <a:pPr fontAlgn="base"/>
            <a:r>
              <a:rPr lang="it-IT" sz="800" dirty="0"/>
              <a:t> </a:t>
            </a:r>
          </a:p>
          <a:p>
            <a:pPr fontAlgn="base"/>
            <a:r>
              <a:rPr lang="it-IT" sz="2000" b="1" dirty="0">
                <a:solidFill>
                  <a:srgbClr val="CC3300"/>
                </a:solidFill>
              </a:rPr>
              <a:t> </a:t>
            </a:r>
            <a:endParaRPr lang="it-IT" sz="2000" dirty="0"/>
          </a:p>
        </p:txBody>
      </p:sp>
      <p:sp>
        <p:nvSpPr>
          <p:cNvPr id="19"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a:solidFill>
                  <a:srgbClr val="CC3300"/>
                </a:solidFill>
                <a:latin typeface="Arial"/>
                <a:cs typeface="Arial"/>
              </a:rPr>
              <a:t>3</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1813742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0" y="6092824"/>
            <a:ext cx="107569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5"/>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317500" y="849807"/>
            <a:ext cx="10317989" cy="6229911"/>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smtClean="0">
                <a:solidFill>
                  <a:srgbClr val="CC3300"/>
                </a:solidFill>
              </a:rPr>
              <a:t>I </a:t>
            </a:r>
            <a:r>
              <a:rPr lang="it-IT" sz="2400" b="1" dirty="0">
                <a:solidFill>
                  <a:srgbClr val="CC3300"/>
                </a:solidFill>
              </a:rPr>
              <a:t>limiti di un approccio neoliberista acritico</a:t>
            </a:r>
          </a:p>
          <a:p>
            <a:pPr fontAlgn="base"/>
            <a:r>
              <a:rPr lang="it-IT" sz="1000" dirty="0"/>
              <a:t> </a:t>
            </a:r>
            <a:r>
              <a:rPr lang="it-IT" sz="1000" b="1" dirty="0">
                <a:solidFill>
                  <a:srgbClr val="CC3300"/>
                </a:solidFill>
              </a:rPr>
              <a:t> </a:t>
            </a:r>
            <a:endParaRPr lang="it-IT" sz="1000" b="1" dirty="0" smtClean="0">
              <a:solidFill>
                <a:srgbClr val="CC3300"/>
              </a:solidFill>
            </a:endParaRPr>
          </a:p>
          <a:p>
            <a:r>
              <a:rPr lang="it-IT" sz="2000" b="1" dirty="0" smtClean="0">
                <a:solidFill>
                  <a:srgbClr val="CC3300"/>
                </a:solidFill>
              </a:rPr>
              <a:t>Abbiamo </a:t>
            </a:r>
            <a:r>
              <a:rPr lang="it-IT" sz="2000" b="1" dirty="0">
                <a:solidFill>
                  <a:srgbClr val="CC3300"/>
                </a:solidFill>
              </a:rPr>
              <a:t>bisogno in Europa e soprattutto in Italia di perseguire nuove aree di business, e di realizzare una politica industriale per selezionarle programmarle e sostenerle; occorre </a:t>
            </a:r>
            <a:r>
              <a:rPr lang="it-IT" sz="2000" b="1" dirty="0" smtClean="0">
                <a:solidFill>
                  <a:srgbClr val="CC3300"/>
                </a:solidFill>
              </a:rPr>
              <a:t>superare</a:t>
            </a:r>
          </a:p>
          <a:p>
            <a:r>
              <a:rPr lang="it-IT" sz="2000" b="1" dirty="0" smtClean="0">
                <a:solidFill>
                  <a:srgbClr val="CC3300"/>
                </a:solidFill>
              </a:rPr>
              <a:t>una </a:t>
            </a:r>
            <a:r>
              <a:rPr lang="it-IT" sz="2000" b="1" dirty="0">
                <a:solidFill>
                  <a:srgbClr val="CC3300"/>
                </a:solidFill>
              </a:rPr>
              <a:t>lettura neoliberista delle dinamiche di sviluppo, impostasi in alcuni circuiti decisionali, che: </a:t>
            </a:r>
          </a:p>
          <a:p>
            <a:r>
              <a:rPr lang="it-IT" sz="800" b="1" dirty="0">
                <a:solidFill>
                  <a:srgbClr val="CC3300"/>
                </a:solidFill>
              </a:rPr>
              <a:t> </a:t>
            </a:r>
          </a:p>
          <a:p>
            <a:pPr marL="342900" lvl="0" indent="-342900">
              <a:buFont typeface="Arial" panose="020B0604020202020204" pitchFamily="34" charset="0"/>
              <a:buChar char="•"/>
            </a:pPr>
            <a:r>
              <a:rPr lang="it-IT" sz="2000" b="1" dirty="0">
                <a:solidFill>
                  <a:srgbClr val="CC3300"/>
                </a:solidFill>
              </a:rPr>
              <a:t>non è praticata di fatto da molti Paesi occidentali che pur ne proclamano sul piano teorico le virtù e a volte la impongono ad altri</a:t>
            </a:r>
          </a:p>
          <a:p>
            <a:pPr marL="171450" indent="-171450">
              <a:buFont typeface="Arial" panose="020B0604020202020204" pitchFamily="34" charset="0"/>
              <a:buChar char="•"/>
            </a:pPr>
            <a:r>
              <a:rPr lang="it-IT" sz="800" b="1" dirty="0">
                <a:solidFill>
                  <a:srgbClr val="CC3300"/>
                </a:solidFill>
              </a:rPr>
              <a:t> </a:t>
            </a:r>
          </a:p>
          <a:p>
            <a:pPr marL="342900" lvl="0" indent="-342900">
              <a:buFont typeface="Arial" panose="020B0604020202020204" pitchFamily="34" charset="0"/>
              <a:buChar char="•"/>
            </a:pPr>
            <a:r>
              <a:rPr lang="it-IT" sz="2000" b="1" dirty="0">
                <a:solidFill>
                  <a:srgbClr val="CC3300"/>
                </a:solidFill>
              </a:rPr>
              <a:t>è promossa da interessi finanziari non favorevoli al ruolo della politica nelle scelte di sviluppo </a:t>
            </a:r>
            <a:endParaRPr lang="it-IT" sz="2000" b="1" dirty="0" smtClean="0">
              <a:solidFill>
                <a:srgbClr val="CC3300"/>
              </a:solidFill>
            </a:endParaRPr>
          </a:p>
          <a:p>
            <a:pPr lvl="0"/>
            <a:r>
              <a:rPr lang="it-IT" sz="2000" b="1" dirty="0" smtClean="0">
                <a:solidFill>
                  <a:srgbClr val="CC3300"/>
                </a:solidFill>
              </a:rPr>
              <a:t>      di </a:t>
            </a:r>
            <a:r>
              <a:rPr lang="it-IT" sz="2000" b="1" dirty="0">
                <a:solidFill>
                  <a:srgbClr val="CC3300"/>
                </a:solidFill>
              </a:rPr>
              <a:t>linee di business strategiche</a:t>
            </a:r>
          </a:p>
          <a:p>
            <a:pPr marL="171450" indent="-171450">
              <a:buFont typeface="Arial" panose="020B0604020202020204" pitchFamily="34" charset="0"/>
              <a:buChar char="•"/>
            </a:pPr>
            <a:r>
              <a:rPr lang="it-IT" sz="800" b="1" dirty="0">
                <a:solidFill>
                  <a:srgbClr val="CC3300"/>
                </a:solidFill>
              </a:rPr>
              <a:t> </a:t>
            </a:r>
          </a:p>
          <a:p>
            <a:pPr marL="342900" lvl="0" indent="-342900">
              <a:buFont typeface="Arial" panose="020B0604020202020204" pitchFamily="34" charset="0"/>
              <a:buChar char="•"/>
            </a:pPr>
            <a:r>
              <a:rPr lang="it-IT" sz="2000" b="1" dirty="0">
                <a:solidFill>
                  <a:srgbClr val="CC3300"/>
                </a:solidFill>
              </a:rPr>
              <a:t>non è compatibile con un mondo che ha visto una globalizzazione troppo veloce e non sufficientemente governata e dove il quadro è caratterizzato da Paesi, quali la Cina, attivi </a:t>
            </a:r>
            <a:endParaRPr lang="it-IT" sz="2000" b="1" dirty="0" smtClean="0">
              <a:solidFill>
                <a:srgbClr val="CC3300"/>
              </a:solidFill>
            </a:endParaRPr>
          </a:p>
          <a:p>
            <a:pPr marL="342900" lvl="0" indent="-342900">
              <a:buFont typeface="Arial" panose="020B0604020202020204" pitchFamily="34" charset="0"/>
              <a:buChar char="•"/>
            </a:pPr>
            <a:r>
              <a:rPr lang="it-IT" sz="2000" b="1" dirty="0" smtClean="0">
                <a:solidFill>
                  <a:srgbClr val="CC3300"/>
                </a:solidFill>
              </a:rPr>
              <a:t>con </a:t>
            </a:r>
            <a:r>
              <a:rPr lang="it-IT" sz="2000" b="1" dirty="0">
                <a:solidFill>
                  <a:srgbClr val="CC3300"/>
                </a:solidFill>
              </a:rPr>
              <a:t>mire egemoniche attraverso poteri indiscussi dello Stato; un contraccolpo protezionistico tardivo e grossolano rischia di essere presunto rimedio peggiore del male </a:t>
            </a:r>
          </a:p>
          <a:p>
            <a:pPr marL="171450" indent="-171450">
              <a:buFont typeface="Arial" panose="020B0604020202020204" pitchFamily="34" charset="0"/>
              <a:buChar char="•"/>
            </a:pPr>
            <a:r>
              <a:rPr lang="it-IT" sz="800" b="1" dirty="0">
                <a:solidFill>
                  <a:srgbClr val="CC3300"/>
                </a:solidFill>
              </a:rPr>
              <a:t> </a:t>
            </a:r>
          </a:p>
          <a:p>
            <a:pPr marL="342900" lvl="0" indent="-342900">
              <a:buFont typeface="Arial" panose="020B0604020202020204" pitchFamily="34" charset="0"/>
              <a:buChar char="•"/>
            </a:pPr>
            <a:r>
              <a:rPr lang="it-IT" sz="2000" b="1" dirty="0">
                <a:solidFill>
                  <a:srgbClr val="CC3300"/>
                </a:solidFill>
              </a:rPr>
              <a:t>non tiene conto che in vari Paesi Ue, soprattutto in Italia, la lentezza nel recupero dalla crisi </a:t>
            </a:r>
            <a:endParaRPr lang="it-IT" sz="2000" b="1" dirty="0" smtClean="0">
              <a:solidFill>
                <a:srgbClr val="CC3300"/>
              </a:solidFill>
            </a:endParaRPr>
          </a:p>
          <a:p>
            <a:pPr lvl="0"/>
            <a:r>
              <a:rPr lang="it-IT" sz="2000" b="1" dirty="0" smtClean="0">
                <a:solidFill>
                  <a:srgbClr val="CC3300"/>
                </a:solidFill>
              </a:rPr>
              <a:t>      è </a:t>
            </a:r>
            <a:r>
              <a:rPr lang="it-IT" sz="2000" b="1" dirty="0">
                <a:solidFill>
                  <a:srgbClr val="CC3300"/>
                </a:solidFill>
              </a:rPr>
              <a:t>accresciuta da un deficit di domanda interna; secondo molti anche le difficoltà all’orizzonte </a:t>
            </a:r>
            <a:endParaRPr lang="it-IT" sz="2000" b="1" dirty="0" smtClean="0">
              <a:solidFill>
                <a:srgbClr val="CC3300"/>
              </a:solidFill>
            </a:endParaRPr>
          </a:p>
          <a:p>
            <a:pPr marL="342900" lvl="0" indent="-342900">
              <a:buFont typeface="Arial" panose="020B0604020202020204" pitchFamily="34" charset="0"/>
              <a:buChar char="•"/>
            </a:pPr>
            <a:r>
              <a:rPr lang="it-IT" sz="2000" b="1" dirty="0" smtClean="0">
                <a:solidFill>
                  <a:srgbClr val="CC3300"/>
                </a:solidFill>
              </a:rPr>
              <a:t>per </a:t>
            </a:r>
            <a:r>
              <a:rPr lang="it-IT" sz="2000" b="1" dirty="0">
                <a:solidFill>
                  <a:srgbClr val="CC3300"/>
                </a:solidFill>
              </a:rPr>
              <a:t>la Germania sono riconducibili a questa carenza</a:t>
            </a:r>
          </a:p>
          <a:p>
            <a:pPr marL="171450" indent="-171450">
              <a:buFont typeface="Arial" panose="020B0604020202020204" pitchFamily="34" charset="0"/>
              <a:buChar char="•"/>
            </a:pPr>
            <a:r>
              <a:rPr lang="it-IT" sz="800" b="1" dirty="0">
                <a:solidFill>
                  <a:srgbClr val="CC3300"/>
                </a:solidFill>
              </a:rPr>
              <a:t> </a:t>
            </a:r>
          </a:p>
          <a:p>
            <a:pPr marL="342900" lvl="0" indent="-342900">
              <a:buFont typeface="Arial" panose="020B0604020202020204" pitchFamily="34" charset="0"/>
              <a:buChar char="•"/>
            </a:pPr>
            <a:r>
              <a:rPr lang="it-IT" sz="2000" b="1" dirty="0">
                <a:solidFill>
                  <a:srgbClr val="CC3300"/>
                </a:solidFill>
              </a:rPr>
              <a:t>non indica soluzioni adeguate e tempestive al problema occupazionale che ha, in particolare </a:t>
            </a:r>
            <a:endParaRPr lang="it-IT" sz="2000" b="1" dirty="0" smtClean="0">
              <a:solidFill>
                <a:srgbClr val="CC3300"/>
              </a:solidFill>
            </a:endParaRPr>
          </a:p>
          <a:p>
            <a:pPr lvl="0"/>
            <a:r>
              <a:rPr lang="it-IT" sz="2000" b="1" dirty="0" smtClean="0">
                <a:solidFill>
                  <a:srgbClr val="CC3300"/>
                </a:solidFill>
              </a:rPr>
              <a:t>      in </a:t>
            </a:r>
            <a:r>
              <a:rPr lang="it-IT" sz="2000" b="1" dirty="0">
                <a:solidFill>
                  <a:srgbClr val="CC3300"/>
                </a:solidFill>
              </a:rPr>
              <a:t>Italia, dimensioni preoccupanti</a:t>
            </a:r>
            <a:r>
              <a:rPr lang="it-IT" sz="2000" b="1" dirty="0" smtClean="0">
                <a:solidFill>
                  <a:srgbClr val="CC3300"/>
                </a:solidFill>
              </a:rPr>
              <a:t>.</a:t>
            </a:r>
            <a:endParaRPr lang="it-IT" sz="2000" b="1" dirty="0">
              <a:solidFill>
                <a:srgbClr val="CC3300"/>
              </a:solidFill>
            </a:endParaRPr>
          </a:p>
        </p:txBody>
      </p:sp>
      <p:sp>
        <p:nvSpPr>
          <p:cNvPr id="19"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4</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1813742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0" y="5991226"/>
            <a:ext cx="10693400" cy="1571624"/>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5"/>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38911" y="849807"/>
            <a:ext cx="9815831" cy="4752583"/>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400" b="1" dirty="0" smtClean="0">
                <a:solidFill>
                  <a:srgbClr val="CC3300"/>
                </a:solidFill>
              </a:rPr>
              <a:t>Presenza </a:t>
            </a:r>
            <a:r>
              <a:rPr lang="it-IT" sz="2400" b="1" dirty="0">
                <a:solidFill>
                  <a:srgbClr val="CC3300"/>
                </a:solidFill>
              </a:rPr>
              <a:t>in Italia di un sistema produttivo con elevate potenzialità, non valorizzate in carenza </a:t>
            </a:r>
            <a:r>
              <a:rPr lang="it-IT" sz="2400" b="1" dirty="0" smtClean="0">
                <a:solidFill>
                  <a:srgbClr val="CC3300"/>
                </a:solidFill>
              </a:rPr>
              <a:t>di </a:t>
            </a:r>
            <a:r>
              <a:rPr lang="it-IT" sz="2400" b="1" dirty="0">
                <a:solidFill>
                  <a:srgbClr val="CC3300"/>
                </a:solidFill>
              </a:rPr>
              <a:t>una strategia condivisa e di </a:t>
            </a:r>
            <a:r>
              <a:rPr lang="it-IT" sz="2400" b="1" dirty="0" smtClean="0">
                <a:solidFill>
                  <a:srgbClr val="CC3300"/>
                </a:solidFill>
              </a:rPr>
              <a:t>respiro</a:t>
            </a:r>
          </a:p>
          <a:p>
            <a:pPr fontAlgn="base"/>
            <a:r>
              <a:rPr lang="it-IT" sz="2000" b="1" dirty="0" smtClean="0">
                <a:solidFill>
                  <a:srgbClr val="CC3300"/>
                </a:solidFill>
              </a:rPr>
              <a:t>  </a:t>
            </a:r>
          </a:p>
          <a:p>
            <a:pPr fontAlgn="base"/>
            <a:r>
              <a:rPr lang="it-IT" sz="2000" b="1" dirty="0">
                <a:solidFill>
                  <a:srgbClr val="CC3300"/>
                </a:solidFill>
              </a:rPr>
              <a:t>Il nostro Paese, nonostante un pregresso record di dismissioni, dispone  di operatori con presenza pubblica incisiva nella compagine azionaria, perfettamente in grado di intervenire in modo sistemico se richiesti e sostenuti. Basta citare ENEL, ENI, SNAM, Terna, GSE, Leonardo-Finmeccanica, Fincantieri, Invitalia, SACE e più in generale Cassa Depositi e Prestiti che hanno grandi potenzialità di intervento, anche sullo scenario internazionale, svolgendo il proprio ruolo in attuazione di una strategia integrata nazionale di sviluppo produttivo, agendo sia direttamente sia coinvolgendo operatori privati ivi incluse le PMI </a:t>
            </a:r>
            <a:r>
              <a:rPr lang="it-IT" sz="2000" b="1" dirty="0" smtClean="0">
                <a:solidFill>
                  <a:srgbClr val="CC3300"/>
                </a:solidFill>
              </a:rPr>
              <a:t>innovative. </a:t>
            </a:r>
          </a:p>
          <a:p>
            <a:pPr fontAlgn="base"/>
            <a:endParaRPr lang="it-IT" sz="2000" b="1" dirty="0">
              <a:solidFill>
                <a:srgbClr val="CC3300"/>
              </a:solidFill>
            </a:endParaRPr>
          </a:p>
          <a:p>
            <a:pPr fontAlgn="base"/>
            <a:r>
              <a:rPr lang="it-IT" sz="2000" b="1" dirty="0" smtClean="0">
                <a:solidFill>
                  <a:srgbClr val="CC3300"/>
                </a:solidFill>
              </a:rPr>
              <a:t>Per esempio </a:t>
            </a:r>
            <a:r>
              <a:rPr lang="it-IT" sz="2000" b="1" dirty="0">
                <a:solidFill>
                  <a:srgbClr val="CC3300"/>
                </a:solidFill>
              </a:rPr>
              <a:t>ENEL da tempo opera già in questa direzione di propria iniziativa e con successi </a:t>
            </a:r>
            <a:r>
              <a:rPr lang="it-IT" sz="2000" b="1" dirty="0" smtClean="0">
                <a:solidFill>
                  <a:srgbClr val="CC3300"/>
                </a:solidFill>
              </a:rPr>
              <a:t>apprezzati a </a:t>
            </a:r>
            <a:r>
              <a:rPr lang="it-IT" sz="2000" b="1" dirty="0">
                <a:solidFill>
                  <a:srgbClr val="CC3300"/>
                </a:solidFill>
              </a:rPr>
              <a:t>livello internazionale (in particolare l’approccio di </a:t>
            </a:r>
            <a:r>
              <a:rPr lang="it-IT" sz="2000" b="1" i="1" dirty="0">
                <a:solidFill>
                  <a:srgbClr val="CC3300"/>
                </a:solidFill>
              </a:rPr>
              <a:t>open </a:t>
            </a:r>
            <a:r>
              <a:rPr lang="it-IT" sz="2000" b="1" i="1" dirty="0" err="1">
                <a:solidFill>
                  <a:srgbClr val="CC3300"/>
                </a:solidFill>
              </a:rPr>
              <a:t>innovation</a:t>
            </a:r>
            <a:r>
              <a:rPr lang="it-IT" sz="2000" b="1" i="1" dirty="0">
                <a:solidFill>
                  <a:srgbClr val="CC3300"/>
                </a:solidFill>
              </a:rPr>
              <a:t>)</a:t>
            </a:r>
            <a:r>
              <a:rPr lang="it-IT" sz="2000" b="1" dirty="0">
                <a:solidFill>
                  <a:srgbClr val="CC3300"/>
                </a:solidFill>
              </a:rPr>
              <a:t>; un impegno orchestrato e sostenuto a livello politico darebbe risultati maggiori.</a:t>
            </a:r>
          </a:p>
          <a:p>
            <a:pPr fontAlgn="base"/>
            <a:endParaRPr lang="it-IT" sz="2000" b="1" dirty="0">
              <a:solidFill>
                <a:srgbClr val="CC3300"/>
              </a:solidFill>
            </a:endParaRPr>
          </a:p>
        </p:txBody>
      </p:sp>
      <p:sp>
        <p:nvSpPr>
          <p:cNvPr id="19"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5</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3288924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8912" y="1348994"/>
            <a:ext cx="9815830" cy="445134"/>
          </a:xfrm>
          <a:custGeom>
            <a:avLst/>
            <a:gdLst/>
            <a:ahLst/>
            <a:cxnLst/>
            <a:rect l="l" t="t" r="r" b="b"/>
            <a:pathLst>
              <a:path w="9815830" h="445135">
                <a:moveTo>
                  <a:pt x="0" y="445008"/>
                </a:moveTo>
                <a:lnTo>
                  <a:pt x="9815830" y="445008"/>
                </a:lnTo>
                <a:lnTo>
                  <a:pt x="9815830" y="0"/>
                </a:lnTo>
                <a:lnTo>
                  <a:pt x="0" y="0"/>
                </a:lnTo>
                <a:lnTo>
                  <a:pt x="0" y="445008"/>
                </a:lnTo>
                <a:close/>
              </a:path>
            </a:pathLst>
          </a:custGeom>
          <a:solidFill>
            <a:schemeClr val="accent3">
              <a:lumMod val="40000"/>
              <a:lumOff val="60000"/>
            </a:schemeClr>
          </a:solidFill>
        </p:spPr>
        <p:txBody>
          <a:bodyPr wrap="square" lIns="0" tIns="0" rIns="0" bIns="0" rtlCol="0"/>
          <a:lstStyle/>
          <a:p>
            <a:endParaRPr/>
          </a:p>
        </p:txBody>
      </p:sp>
      <p:sp>
        <p:nvSpPr>
          <p:cNvPr id="3" name="object 3"/>
          <p:cNvSpPr/>
          <p:nvPr/>
        </p:nvSpPr>
        <p:spPr>
          <a:xfrm>
            <a:off x="438912" y="1794002"/>
            <a:ext cx="9815830" cy="447040"/>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rgbClr val="FFFF99"/>
          </a:solidFill>
        </p:spPr>
        <p:txBody>
          <a:bodyPr wrap="square" lIns="0" tIns="0" rIns="0" bIns="0" rtlCol="0"/>
          <a:lstStyle/>
          <a:p>
            <a:endParaRPr/>
          </a:p>
        </p:txBody>
      </p:sp>
      <p:sp>
        <p:nvSpPr>
          <p:cNvPr id="4" name="object 4"/>
          <p:cNvSpPr/>
          <p:nvPr/>
        </p:nvSpPr>
        <p:spPr>
          <a:xfrm>
            <a:off x="438912" y="2240610"/>
            <a:ext cx="9815830" cy="445770"/>
          </a:xfrm>
          <a:custGeom>
            <a:avLst/>
            <a:gdLst/>
            <a:ahLst/>
            <a:cxnLst/>
            <a:rect l="l" t="t" r="r" b="b"/>
            <a:pathLst>
              <a:path w="9815830" h="445769">
                <a:moveTo>
                  <a:pt x="0" y="445312"/>
                </a:moveTo>
                <a:lnTo>
                  <a:pt x="9815830" y="445312"/>
                </a:lnTo>
                <a:lnTo>
                  <a:pt x="9815830" y="0"/>
                </a:lnTo>
                <a:lnTo>
                  <a:pt x="0" y="0"/>
                </a:lnTo>
                <a:lnTo>
                  <a:pt x="0" y="445312"/>
                </a:lnTo>
                <a:close/>
              </a:path>
            </a:pathLst>
          </a:custGeom>
          <a:solidFill>
            <a:srgbClr val="FFFF99"/>
          </a:solidFill>
        </p:spPr>
        <p:txBody>
          <a:bodyPr wrap="square" lIns="0" tIns="0" rIns="0" bIns="0" rtlCol="0"/>
          <a:lstStyle/>
          <a:p>
            <a:endParaRPr/>
          </a:p>
        </p:txBody>
      </p:sp>
      <p:sp>
        <p:nvSpPr>
          <p:cNvPr id="5" name="object 5"/>
          <p:cNvSpPr/>
          <p:nvPr/>
        </p:nvSpPr>
        <p:spPr>
          <a:xfrm>
            <a:off x="438912" y="2685923"/>
            <a:ext cx="9815830" cy="447040"/>
          </a:xfrm>
          <a:custGeom>
            <a:avLst/>
            <a:gdLst/>
            <a:ahLst/>
            <a:cxnLst/>
            <a:rect l="l" t="t" r="r" b="b"/>
            <a:pathLst>
              <a:path w="9815830" h="447039">
                <a:moveTo>
                  <a:pt x="0" y="446532"/>
                </a:moveTo>
                <a:lnTo>
                  <a:pt x="9815830" y="446532"/>
                </a:lnTo>
                <a:lnTo>
                  <a:pt x="9815830" y="0"/>
                </a:lnTo>
                <a:lnTo>
                  <a:pt x="0" y="0"/>
                </a:lnTo>
                <a:lnTo>
                  <a:pt x="0" y="446532"/>
                </a:lnTo>
                <a:close/>
              </a:path>
            </a:pathLst>
          </a:custGeom>
          <a:solidFill>
            <a:srgbClr val="FFFF99"/>
          </a:solidFill>
        </p:spPr>
        <p:txBody>
          <a:bodyPr wrap="square" lIns="0" tIns="0" rIns="0" bIns="0" rtlCol="0"/>
          <a:lstStyle/>
          <a:p>
            <a:endParaRPr/>
          </a:p>
        </p:txBody>
      </p:sp>
      <p:sp>
        <p:nvSpPr>
          <p:cNvPr id="7" name="object 7"/>
          <p:cNvSpPr/>
          <p:nvPr/>
        </p:nvSpPr>
        <p:spPr>
          <a:xfrm>
            <a:off x="438912" y="2909443"/>
            <a:ext cx="9815830" cy="1115009"/>
          </a:xfrm>
          <a:custGeom>
            <a:avLst/>
            <a:gdLst/>
            <a:ahLst/>
            <a:cxnLst/>
            <a:rect l="l" t="t" r="r" b="b"/>
            <a:pathLst>
              <a:path w="9815830" h="447039">
                <a:moveTo>
                  <a:pt x="0" y="446836"/>
                </a:moveTo>
                <a:lnTo>
                  <a:pt x="9815830" y="446836"/>
                </a:lnTo>
                <a:lnTo>
                  <a:pt x="9815830" y="0"/>
                </a:lnTo>
                <a:lnTo>
                  <a:pt x="0" y="0"/>
                </a:lnTo>
                <a:lnTo>
                  <a:pt x="0" y="446836"/>
                </a:lnTo>
                <a:close/>
              </a:path>
            </a:pathLst>
          </a:custGeom>
          <a:solidFill>
            <a:schemeClr val="accent3">
              <a:lumMod val="40000"/>
              <a:lumOff val="60000"/>
            </a:schemeClr>
          </a:solidFill>
        </p:spPr>
        <p:txBody>
          <a:bodyPr wrap="square" lIns="0" tIns="0" rIns="0" bIns="0" rtlCol="0"/>
          <a:lstStyle/>
          <a:p>
            <a:endParaRPr/>
          </a:p>
        </p:txBody>
      </p:sp>
      <p:sp>
        <p:nvSpPr>
          <p:cNvPr id="9" name="object 9"/>
          <p:cNvSpPr/>
          <p:nvPr/>
        </p:nvSpPr>
        <p:spPr>
          <a:xfrm>
            <a:off x="0" y="1794128"/>
            <a:ext cx="10756900" cy="4298696"/>
          </a:xfrm>
          <a:custGeom>
            <a:avLst/>
            <a:gdLst/>
            <a:ahLst/>
            <a:cxnLst/>
            <a:rect l="l" t="t" r="r" b="b"/>
            <a:pathLst>
              <a:path w="9815830" h="447039">
                <a:moveTo>
                  <a:pt x="0" y="446531"/>
                </a:moveTo>
                <a:lnTo>
                  <a:pt x="9815830" y="446531"/>
                </a:lnTo>
                <a:lnTo>
                  <a:pt x="9815830" y="0"/>
                </a:lnTo>
                <a:lnTo>
                  <a:pt x="0" y="0"/>
                </a:lnTo>
                <a:lnTo>
                  <a:pt x="0" y="446531"/>
                </a:lnTo>
                <a:close/>
              </a:path>
            </a:pathLst>
          </a:custGeom>
          <a:solidFill>
            <a:schemeClr val="accent3">
              <a:lumMod val="40000"/>
              <a:lumOff val="60000"/>
            </a:schemeClr>
          </a:solidFill>
        </p:spPr>
        <p:txBody>
          <a:bodyPr wrap="square" lIns="0" tIns="0" rIns="0" bIns="0" rtlCol="0"/>
          <a:lstStyle/>
          <a:p>
            <a:endParaRPr/>
          </a:p>
        </p:txBody>
      </p:sp>
      <p:sp>
        <p:nvSpPr>
          <p:cNvPr id="10" name="object 10"/>
          <p:cNvSpPr/>
          <p:nvPr/>
        </p:nvSpPr>
        <p:spPr>
          <a:xfrm>
            <a:off x="438912" y="4915865"/>
            <a:ext cx="9815830" cy="445770"/>
          </a:xfrm>
          <a:custGeom>
            <a:avLst/>
            <a:gdLst/>
            <a:ahLst/>
            <a:cxnLst/>
            <a:rect l="l" t="t" r="r" b="b"/>
            <a:pathLst>
              <a:path w="9815830" h="445770">
                <a:moveTo>
                  <a:pt x="0" y="445312"/>
                </a:moveTo>
                <a:lnTo>
                  <a:pt x="9815830" y="445312"/>
                </a:lnTo>
                <a:lnTo>
                  <a:pt x="9815830" y="0"/>
                </a:lnTo>
                <a:lnTo>
                  <a:pt x="0" y="0"/>
                </a:lnTo>
                <a:lnTo>
                  <a:pt x="0" y="445312"/>
                </a:lnTo>
                <a:close/>
              </a:path>
            </a:pathLst>
          </a:custGeom>
          <a:solidFill>
            <a:schemeClr val="accent3">
              <a:lumMod val="40000"/>
              <a:lumOff val="60000"/>
            </a:schemeClr>
          </a:solidFill>
        </p:spPr>
        <p:txBody>
          <a:bodyPr wrap="square" lIns="0" tIns="0" rIns="0" bIns="0" rtlCol="0"/>
          <a:lstStyle/>
          <a:p>
            <a:endParaRPr/>
          </a:p>
        </p:txBody>
      </p:sp>
      <p:sp>
        <p:nvSpPr>
          <p:cNvPr id="12" name="object 12"/>
          <p:cNvSpPr/>
          <p:nvPr/>
        </p:nvSpPr>
        <p:spPr>
          <a:xfrm>
            <a:off x="0" y="6092824"/>
            <a:ext cx="10693400" cy="1470025"/>
          </a:xfrm>
          <a:custGeom>
            <a:avLst/>
            <a:gdLst/>
            <a:ahLst/>
            <a:cxnLst/>
            <a:rect l="l" t="t" r="r" b="b"/>
            <a:pathLst>
              <a:path w="9815830" h="1000125">
                <a:moveTo>
                  <a:pt x="0" y="999744"/>
                </a:moveTo>
                <a:lnTo>
                  <a:pt x="9815830" y="999744"/>
                </a:lnTo>
                <a:lnTo>
                  <a:pt x="9815830" y="0"/>
                </a:lnTo>
                <a:lnTo>
                  <a:pt x="0" y="0"/>
                </a:lnTo>
                <a:lnTo>
                  <a:pt x="0" y="999744"/>
                </a:lnTo>
                <a:close/>
              </a:path>
            </a:pathLst>
          </a:custGeom>
          <a:solidFill>
            <a:schemeClr val="accent3">
              <a:lumMod val="40000"/>
              <a:lumOff val="60000"/>
            </a:schemeClr>
          </a:solidFill>
        </p:spPr>
        <p:txBody>
          <a:bodyPr wrap="square" lIns="0" tIns="0" rIns="0" bIns="0" rtlCol="0"/>
          <a:lstStyle/>
          <a:p>
            <a:pPr marL="227329">
              <a:lnSpc>
                <a:spcPct val="100000"/>
              </a:lnSpc>
              <a:spcBef>
                <a:spcPts val="2000"/>
              </a:spcBef>
            </a:pPr>
            <a:endParaRPr lang="it-IT" dirty="0">
              <a:latin typeface="Arial"/>
              <a:cs typeface="Arial"/>
            </a:endParaRPr>
          </a:p>
        </p:txBody>
      </p:sp>
      <p:sp>
        <p:nvSpPr>
          <p:cNvPr id="13" name="object 13"/>
          <p:cNvSpPr txBox="1"/>
          <p:nvPr/>
        </p:nvSpPr>
        <p:spPr>
          <a:xfrm>
            <a:off x="-30205" y="-18555"/>
            <a:ext cx="10787106" cy="1851789"/>
          </a:xfrm>
          <a:prstGeom prst="rect">
            <a:avLst/>
          </a:prstGeom>
          <a:solidFill>
            <a:schemeClr val="accent3">
              <a:lumMod val="40000"/>
              <a:lumOff val="60000"/>
            </a:schemeClr>
          </a:solidFill>
        </p:spPr>
        <p:txBody>
          <a:bodyPr vert="horz" wrap="square" lIns="0" tIns="12700" rIns="0" bIns="0" rtlCol="0">
            <a:spAutoFit/>
          </a:bodyPr>
          <a:lstStyle/>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endParaRPr lang="it-IT" sz="2500" spc="-114" dirty="0">
              <a:solidFill>
                <a:srgbClr val="964705"/>
              </a:solidFill>
              <a:latin typeface="Arial"/>
              <a:cs typeface="Arial"/>
            </a:endParaRPr>
          </a:p>
          <a:p>
            <a:pPr marL="12700" marR="203200">
              <a:lnSpc>
                <a:spcPct val="116799"/>
              </a:lnSpc>
              <a:spcBef>
                <a:spcPts val="100"/>
              </a:spcBef>
            </a:pPr>
            <a:endParaRPr lang="it-IT" sz="2500" spc="-114" dirty="0" smtClean="0">
              <a:solidFill>
                <a:srgbClr val="964705"/>
              </a:solidFill>
              <a:latin typeface="Arial"/>
              <a:cs typeface="Arial"/>
            </a:endParaRPr>
          </a:p>
          <a:p>
            <a:pPr marL="12700" marR="203200">
              <a:lnSpc>
                <a:spcPct val="116799"/>
              </a:lnSpc>
              <a:spcBef>
                <a:spcPts val="100"/>
              </a:spcBef>
            </a:pPr>
            <a:r>
              <a:rPr lang="it-IT" sz="2500" spc="-114" dirty="0" smtClean="0">
                <a:solidFill>
                  <a:schemeClr val="accent5">
                    <a:lumMod val="75000"/>
                  </a:schemeClr>
                </a:solidFill>
                <a:latin typeface="Arial"/>
                <a:cs typeface="Arial"/>
              </a:rPr>
              <a:t>  </a:t>
            </a:r>
            <a:endParaRPr lang="it-IT" sz="2500" spc="-114" dirty="0" smtClean="0">
              <a:solidFill>
                <a:srgbClr val="964705"/>
              </a:solidFill>
              <a:latin typeface="Arial"/>
              <a:cs typeface="Arial"/>
            </a:endParaRPr>
          </a:p>
        </p:txBody>
      </p:sp>
      <p:sp>
        <p:nvSpPr>
          <p:cNvPr id="17" name="object 13"/>
          <p:cNvSpPr txBox="1"/>
          <p:nvPr/>
        </p:nvSpPr>
        <p:spPr>
          <a:xfrm>
            <a:off x="438912" y="849807"/>
            <a:ext cx="9890316" cy="6229911"/>
          </a:xfrm>
          <a:prstGeom prst="rect">
            <a:avLst/>
          </a:prstGeom>
          <a:solidFill>
            <a:schemeClr val="accent3">
              <a:lumMod val="40000"/>
              <a:lumOff val="60000"/>
            </a:schemeClr>
          </a:solidFill>
        </p:spPr>
        <p:txBody>
          <a:bodyPr vert="horz" wrap="square" lIns="0" tIns="12700" rIns="0" bIns="0" rtlCol="0">
            <a:spAutoFit/>
          </a:bodyPr>
          <a:lstStyle/>
          <a:p>
            <a:pPr fontAlgn="base"/>
            <a:r>
              <a:rPr lang="it-IT" sz="2200" b="1" dirty="0" smtClean="0">
                <a:solidFill>
                  <a:srgbClr val="CC3300"/>
                </a:solidFill>
              </a:rPr>
              <a:t>Disponibilità </a:t>
            </a:r>
            <a:r>
              <a:rPr lang="it-IT" sz="2200" b="1" dirty="0">
                <a:solidFill>
                  <a:srgbClr val="CC3300"/>
                </a:solidFill>
              </a:rPr>
              <a:t>di competenze qualificate come risultato di investimenti in Ricerca e Innovazione: </a:t>
            </a:r>
            <a:r>
              <a:rPr lang="it-IT" sz="2200" b="1" dirty="0" smtClean="0">
                <a:solidFill>
                  <a:srgbClr val="CC3300"/>
                </a:solidFill>
              </a:rPr>
              <a:t>un </a:t>
            </a:r>
            <a:r>
              <a:rPr lang="it-IT" sz="2200" b="1" dirty="0">
                <a:solidFill>
                  <a:srgbClr val="CC3300"/>
                </a:solidFill>
              </a:rPr>
              <a:t>patrimonio da valorizzare e da </a:t>
            </a:r>
            <a:r>
              <a:rPr lang="it-IT" sz="2200" b="1" dirty="0" smtClean="0">
                <a:solidFill>
                  <a:srgbClr val="CC3300"/>
                </a:solidFill>
              </a:rPr>
              <a:t>sviluppare</a:t>
            </a:r>
          </a:p>
          <a:p>
            <a:pPr fontAlgn="base"/>
            <a:endParaRPr lang="it-IT" sz="2000" b="1" dirty="0">
              <a:solidFill>
                <a:srgbClr val="CC3300"/>
              </a:solidFill>
            </a:endParaRPr>
          </a:p>
          <a:p>
            <a:pPr fontAlgn="base"/>
            <a:r>
              <a:rPr lang="it-IT" sz="2000" b="1" dirty="0">
                <a:solidFill>
                  <a:srgbClr val="CC3300"/>
                </a:solidFill>
              </a:rPr>
              <a:t>Avendo investito e investendo risorse pubbliche in ricerca e sviluppo nelle Università, negli Enti di ricerca e nelle aziende il Paese dispone delle competenze per lanciare una serie di iniziative atte a coniugare gli obiettivi specifici della Strategia Energetica Nazionale e del Piano Nazionale Energia e Clima, con quelli del rilancio del sistema produttivo, secondo gli intendimenti espressi nel programma dei lavori della Commissione; l’arco temporale decennale del PNEC è coerente con una visione di respiro anche strategico; </a:t>
            </a:r>
            <a:endParaRPr lang="it-IT" sz="2000" b="1" dirty="0" smtClean="0">
              <a:solidFill>
                <a:srgbClr val="CC3300"/>
              </a:solidFill>
            </a:endParaRPr>
          </a:p>
          <a:p>
            <a:pPr fontAlgn="base"/>
            <a:endParaRPr lang="it-IT" sz="2000" b="1" dirty="0">
              <a:solidFill>
                <a:srgbClr val="CC3300"/>
              </a:solidFill>
            </a:endParaRPr>
          </a:p>
          <a:p>
            <a:pPr fontAlgn="base"/>
            <a:r>
              <a:rPr lang="it-IT" sz="2000" b="1" dirty="0" smtClean="0">
                <a:solidFill>
                  <a:srgbClr val="CC3300"/>
                </a:solidFill>
              </a:rPr>
              <a:t>In </a:t>
            </a:r>
            <a:r>
              <a:rPr lang="it-IT" sz="2000" b="1" dirty="0">
                <a:solidFill>
                  <a:srgbClr val="CC3300"/>
                </a:solidFill>
              </a:rPr>
              <a:t>particolare è interessante, per quanto riguarda le azioni di ricerca e innovazione, la contemporaneità con il Programma </a:t>
            </a:r>
            <a:r>
              <a:rPr lang="it-IT" sz="2000" b="1" i="1" dirty="0" err="1">
                <a:solidFill>
                  <a:srgbClr val="CC3300"/>
                </a:solidFill>
              </a:rPr>
              <a:t>Horizon</a:t>
            </a:r>
            <a:r>
              <a:rPr lang="it-IT" sz="2000" b="1" i="1" dirty="0">
                <a:solidFill>
                  <a:srgbClr val="CC3300"/>
                </a:solidFill>
              </a:rPr>
              <a:t> Europe</a:t>
            </a:r>
            <a:r>
              <a:rPr lang="it-IT" sz="2000" b="1" dirty="0">
                <a:solidFill>
                  <a:srgbClr val="CC3300"/>
                </a:solidFill>
              </a:rPr>
              <a:t> in fase di varo da parte della Commissione Europea che comprende tematiche coerenti con quelle oggetto del PNEC. L’imminente definizione del Piano Nazionale della Ricerca su iniziativa MIUR va considerata un’opportunità per garantire coerenza fra le diverse linee programmatiche dell’intervento pubblico anche per evitare che l’accesso alle risorse comunitarie previste da progetti a bando sia precluso da indisponibilità dei richiesti cofinanziamenti nazionali. </a:t>
            </a:r>
            <a:endParaRPr lang="it-IT" sz="2000" b="1" dirty="0" smtClean="0">
              <a:solidFill>
                <a:srgbClr val="CC3300"/>
              </a:solidFill>
            </a:endParaRPr>
          </a:p>
          <a:p>
            <a:pPr fontAlgn="base"/>
            <a:endParaRPr lang="it-IT" sz="2000" b="1" dirty="0">
              <a:solidFill>
                <a:srgbClr val="CC3300"/>
              </a:solidFill>
            </a:endParaRPr>
          </a:p>
          <a:p>
            <a:pPr fontAlgn="base"/>
            <a:r>
              <a:rPr lang="it-IT" sz="2000" b="1" dirty="0" smtClean="0">
                <a:solidFill>
                  <a:srgbClr val="CC3300"/>
                </a:solidFill>
              </a:rPr>
              <a:t>L’assegnazione </a:t>
            </a:r>
            <a:r>
              <a:rPr lang="it-IT" sz="2000" b="1" dirty="0">
                <a:solidFill>
                  <a:srgbClr val="CC3300"/>
                </a:solidFill>
              </a:rPr>
              <a:t>di risorse per iniziative di ricerca dovrà essere coerente con questi obiettivi.</a:t>
            </a:r>
          </a:p>
          <a:p>
            <a:pPr fontAlgn="base"/>
            <a:r>
              <a:rPr lang="it-IT" sz="2000" b="1" dirty="0" smtClean="0">
                <a:solidFill>
                  <a:srgbClr val="CC3300"/>
                </a:solidFill>
              </a:rPr>
              <a:t> </a:t>
            </a:r>
            <a:endParaRPr lang="it-IT" sz="2000" b="1" dirty="0">
              <a:solidFill>
                <a:srgbClr val="CC3300"/>
              </a:solidFill>
            </a:endParaRPr>
          </a:p>
        </p:txBody>
      </p:sp>
      <p:sp>
        <p:nvSpPr>
          <p:cNvPr id="19" name="object 14"/>
          <p:cNvSpPr txBox="1"/>
          <p:nvPr/>
        </p:nvSpPr>
        <p:spPr>
          <a:xfrm>
            <a:off x="9547542" y="6827836"/>
            <a:ext cx="781685" cy="319959"/>
          </a:xfrm>
          <a:prstGeom prst="rect">
            <a:avLst/>
          </a:prstGeom>
        </p:spPr>
        <p:txBody>
          <a:bodyPr vert="horz" wrap="square" lIns="0" tIns="12065" rIns="0" bIns="0" rtlCol="0">
            <a:spAutoFit/>
          </a:bodyPr>
          <a:lstStyle/>
          <a:p>
            <a:pPr marL="12700">
              <a:lnSpc>
                <a:spcPct val="100000"/>
              </a:lnSpc>
              <a:spcBef>
                <a:spcPts val="95"/>
              </a:spcBef>
            </a:pPr>
            <a:r>
              <a:rPr lang="it-IT" sz="2000" spc="85" dirty="0" smtClean="0">
                <a:solidFill>
                  <a:schemeClr val="accent5">
                    <a:lumMod val="75000"/>
                  </a:schemeClr>
                </a:solidFill>
                <a:latin typeface="Arial"/>
                <a:cs typeface="Arial"/>
              </a:rPr>
              <a:t>  </a:t>
            </a:r>
            <a:r>
              <a:rPr lang="it-IT" b="1" spc="85" dirty="0" smtClean="0">
                <a:solidFill>
                  <a:srgbClr val="CC3300"/>
                </a:solidFill>
                <a:latin typeface="Arial"/>
                <a:cs typeface="Arial"/>
              </a:rPr>
              <a:t>6</a:t>
            </a:r>
            <a:r>
              <a:rPr b="1" spc="50" dirty="0" smtClean="0">
                <a:solidFill>
                  <a:srgbClr val="CC3300"/>
                </a:solidFill>
                <a:latin typeface="Arial"/>
                <a:cs typeface="Arial"/>
              </a:rPr>
              <a:t>/</a:t>
            </a:r>
            <a:r>
              <a:rPr lang="it-IT" b="1" spc="-135" dirty="0" smtClean="0">
                <a:solidFill>
                  <a:srgbClr val="CC3300"/>
                </a:solidFill>
                <a:latin typeface="Arial"/>
                <a:cs typeface="Arial"/>
              </a:rPr>
              <a:t>31 </a:t>
            </a:r>
            <a:endParaRPr b="1" dirty="0">
              <a:solidFill>
                <a:srgbClr val="CC3300"/>
              </a:solidFill>
              <a:latin typeface="Arial"/>
              <a:cs typeface="Arial"/>
            </a:endParaRPr>
          </a:p>
        </p:txBody>
      </p:sp>
    </p:spTree>
    <p:extLst>
      <p:ext uri="{BB962C8B-B14F-4D97-AF65-F5344CB8AC3E}">
        <p14:creationId xmlns:p14="http://schemas.microsoft.com/office/powerpoint/2010/main" val="931853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2408</TotalTime>
  <Words>2330</Words>
  <Application>Microsoft Office PowerPoint</Application>
  <PresentationFormat>Personalizzato</PresentationFormat>
  <Paragraphs>521</Paragraphs>
  <Slides>45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45</vt:i4>
      </vt:variant>
    </vt:vector>
  </HeadingPairs>
  <TitlesOfParts>
    <vt:vector size="49" baseType="lpstr">
      <vt:lpstr>Arial</vt:lpstr>
      <vt:lpstr>Calibri</vt:lpstr>
      <vt:lpstr>Trebuchet MS</vt:lpstr>
      <vt:lpstr>Office Theme</vt:lpstr>
      <vt:lpstr>Indagine conoscitiva della Comm.ne Attività produttive  della Camera sulle prospettive di attuazione e adeguamento  della Strategia Energetica Nazionale al Piano Nazionale Energia e Clima per il 2030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Ricerca e promozione per la standardizzazione  nella Protezione delle Infrastrutture Critiche</dc:title>
  <dc:creator>fabio</dc:creator>
  <cp:lastModifiedBy>Cdd</cp:lastModifiedBy>
  <cp:revision>194</cp:revision>
  <cp:lastPrinted>2019-09-17T21:50:49Z</cp:lastPrinted>
  <dcterms:created xsi:type="dcterms:W3CDTF">2018-07-24T08:15:29Z</dcterms:created>
  <dcterms:modified xsi:type="dcterms:W3CDTF">2019-11-22T09:05:16Z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2018-07-23T00:00:00Z</vt:filetime>
  </property>
  <property fmtid="{D5CDD505-2E9C-101B-9397-08002B2CF9AE}" pid="3" name="Creator">
    <vt:lpwstr>Microsoft® Word 2010</vt:lpwstr>
  </property>
  <property fmtid="{D5CDD505-2E9C-101B-9397-08002B2CF9AE}" pid="4" name="LastSaved">
    <vt:filetime>2018-07-24T00:00:00Z</vt:filetime>
  </property>
</Properties>
</file>