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1"/>
  </p:notesMasterIdLst>
  <p:sldIdLst>
    <p:sldId id="328" r:id="rId2"/>
    <p:sldId id="349" r:id="rId3"/>
    <p:sldId id="333" r:id="rId4"/>
    <p:sldId id="347" r:id="rId5"/>
    <p:sldId id="335" r:id="rId6"/>
    <p:sldId id="337" r:id="rId7"/>
    <p:sldId id="340" r:id="rId8"/>
    <p:sldId id="339" r:id="rId9"/>
    <p:sldId id="334" r:id="rId10"/>
    <p:sldId id="341" r:id="rId11"/>
    <p:sldId id="342" r:id="rId12"/>
    <p:sldId id="348" r:id="rId13"/>
    <p:sldId id="345" r:id="rId14"/>
    <p:sldId id="352" r:id="rId15"/>
    <p:sldId id="351" r:id="rId16"/>
    <p:sldId id="357" r:id="rId17"/>
    <p:sldId id="343" r:id="rId18"/>
    <p:sldId id="344" r:id="rId19"/>
    <p:sldId id="358"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84E"/>
    <a:srgbClr val="FCF600"/>
    <a:srgbClr val="145092"/>
    <a:srgbClr val="FFCC00"/>
    <a:srgbClr val="F9FF11"/>
    <a:srgbClr val="EAF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47" autoAdjust="0"/>
    <p:restoredTop sz="95293" autoAdjust="0"/>
  </p:normalViewPr>
  <p:slideViewPr>
    <p:cSldViewPr>
      <p:cViewPr varScale="1">
        <p:scale>
          <a:sx n="84" d="100"/>
          <a:sy n="84" d="100"/>
        </p:scale>
        <p:origin x="96" y="49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Foglio_di_lavoro_di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Foglio_di_lavoro_di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oglio_di_lavoro_di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Foglio_di_lavoro_di_Microsoft_Excel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floor>
    <c:sideWall>
      <c:thickness val="0"/>
    </c:sideWall>
    <c:backWall>
      <c:thickness val="0"/>
    </c:backWall>
    <c:plotArea>
      <c:layout/>
      <c:pie3DChart>
        <c:varyColors val="1"/>
        <c:ser>
          <c:idx val="0"/>
          <c:order val="0"/>
          <c:explosion val="12"/>
          <c:dLbls>
            <c:dLbl>
              <c:idx val="0"/>
              <c:layout>
                <c:manualLayout>
                  <c:x val="-9.083027703128678E-2"/>
                  <c:y val="-0.27441171411061854"/>
                </c:manualLayout>
              </c:layout>
              <c:tx>
                <c:rich>
                  <a:bodyPr/>
                  <a:lstStyle/>
                  <a:p>
                    <a:r>
                      <a:rPr lang="en-US" dirty="0"/>
                      <a:t>EURO </a:t>
                    </a:r>
                    <a:r>
                      <a:rPr lang="en-US" dirty="0" smtClean="0"/>
                      <a:t>0/4</a:t>
                    </a:r>
                    <a:r>
                      <a:rPr lang="en-US" dirty="0"/>
                      <a:t>
78%</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F07-4636-A7BD-49D2AB7BA369}"/>
                </c:ext>
              </c:extLst>
            </c:dLbl>
            <c:dLbl>
              <c:idx val="1"/>
              <c:layout>
                <c:manualLayout>
                  <c:x val="0.14284372352267183"/>
                  <c:y val="0.1251653042135103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F07-4636-A7BD-49D2AB7BA369}"/>
                </c:ext>
              </c:extLst>
            </c:dLbl>
            <c:dLbl>
              <c:idx val="3"/>
              <c:layout>
                <c:manualLayout>
                  <c:x val="-2.8714348206474189E-2"/>
                  <c:y val="-6.432742782152231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F07-4636-A7BD-49D2AB7BA369}"/>
                </c:ext>
              </c:extLst>
            </c:dLbl>
            <c:dLbl>
              <c:idx val="6"/>
              <c:delete val="1"/>
              <c:extLst>
                <c:ext xmlns:c15="http://schemas.microsoft.com/office/drawing/2012/chart" uri="{CE6537A1-D6FC-4f65-9D91-7224C49458BB}"/>
                <c:ext xmlns:c16="http://schemas.microsoft.com/office/drawing/2014/chart" uri="{C3380CC4-5D6E-409C-BE32-E72D297353CC}">
                  <c16:uniqueId val="{00000003-CF07-4636-A7BD-49D2AB7BA369}"/>
                </c:ext>
              </c:extLst>
            </c:dLbl>
            <c:spPr>
              <a:solidFill>
                <a:schemeClr val="bg1">
                  <a:lumMod val="95000"/>
                </a:schemeClr>
              </a:solidFill>
              <a:ln>
                <a:solidFill>
                  <a:sysClr val="windowText" lastClr="000000"/>
                </a:solidFill>
              </a:ln>
            </c:spPr>
            <c:showLegendKey val="0"/>
            <c:showVal val="0"/>
            <c:showCatName val="1"/>
            <c:showSerName val="0"/>
            <c:showPercent val="1"/>
            <c:showBubbleSize val="0"/>
            <c:showLeaderLines val="1"/>
            <c:extLst>
              <c:ext xmlns:c15="http://schemas.microsoft.com/office/drawing/2012/chart" uri="{CE6537A1-D6FC-4f65-9D91-7224C49458BB}"/>
            </c:extLst>
          </c:dLbls>
          <c:cat>
            <c:strRef>
              <c:f>Benzina!$D$11:$E$11</c:f>
              <c:strCache>
                <c:ptCount val="2"/>
                <c:pt idx="0">
                  <c:v>EURO 0-4</c:v>
                </c:pt>
                <c:pt idx="1">
                  <c:v>EURO 5/6</c:v>
                </c:pt>
              </c:strCache>
            </c:strRef>
          </c:cat>
          <c:val>
            <c:numRef>
              <c:f>Benzina!$D$12:$E$12</c:f>
              <c:numCache>
                <c:formatCode>General</c:formatCode>
                <c:ptCount val="2"/>
                <c:pt idx="0">
                  <c:v>14124583</c:v>
                </c:pt>
                <c:pt idx="1">
                  <c:v>4052742</c:v>
                </c:pt>
              </c:numCache>
            </c:numRef>
          </c:val>
          <c:extLst>
            <c:ext xmlns:c16="http://schemas.microsoft.com/office/drawing/2014/chart" uri="{C3380CC4-5D6E-409C-BE32-E72D297353CC}">
              <c16:uniqueId val="{00000004-CF07-4636-A7BD-49D2AB7BA369}"/>
            </c:ext>
          </c:extLst>
        </c:ser>
        <c:dLbls>
          <c:showLegendKey val="0"/>
          <c:showVal val="0"/>
          <c:showCatName val="1"/>
          <c:showSerName val="0"/>
          <c:showPercent val="1"/>
          <c:showBubbleSize val="0"/>
          <c:showLeaderLines val="1"/>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ln>
              <a:solidFill>
                <a:sysClr val="windowText" lastClr="000000"/>
              </a:solidFill>
            </a:ln>
          </c:spPr>
          <c:invertIfNegative val="0"/>
          <c:dPt>
            <c:idx val="0"/>
            <c:invertIfNegative val="0"/>
            <c:bubble3D val="0"/>
            <c:spPr>
              <a:solidFill>
                <a:schemeClr val="accent2"/>
              </a:solidFill>
              <a:ln>
                <a:solidFill>
                  <a:sysClr val="windowText" lastClr="000000"/>
                </a:solidFill>
              </a:ln>
            </c:spPr>
            <c:extLst>
              <c:ext xmlns:c16="http://schemas.microsoft.com/office/drawing/2014/chart" uri="{C3380CC4-5D6E-409C-BE32-E72D297353CC}">
                <c16:uniqueId val="{00000001-02C9-4CD6-9B6F-7A6B3252B236}"/>
              </c:ext>
            </c:extLst>
          </c:dPt>
          <c:dPt>
            <c:idx val="2"/>
            <c:invertIfNegative val="0"/>
            <c:bubble3D val="0"/>
            <c:spPr>
              <a:solidFill>
                <a:schemeClr val="accent2"/>
              </a:solidFill>
              <a:ln>
                <a:solidFill>
                  <a:sysClr val="windowText" lastClr="000000"/>
                </a:solidFill>
              </a:ln>
            </c:spPr>
            <c:extLst>
              <c:ext xmlns:c16="http://schemas.microsoft.com/office/drawing/2014/chart" uri="{C3380CC4-5D6E-409C-BE32-E72D297353CC}">
                <c16:uniqueId val="{00000003-02C9-4CD6-9B6F-7A6B3252B236}"/>
              </c:ext>
            </c:extLst>
          </c:dPt>
          <c:dLbls>
            <c:dLbl>
              <c:idx val="0"/>
              <c:layout>
                <c:manualLayout>
                  <c:x val="-2.7799344767254911E-3"/>
                  <c:y val="0.106749834813675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C9-4CD6-9B6F-7A6B3252B236}"/>
                </c:ext>
              </c:extLst>
            </c:dLbl>
            <c:dLbl>
              <c:idx val="1"/>
              <c:layout>
                <c:manualLayout>
                  <c:x val="0"/>
                  <c:y val="0.1067498348136756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2C9-4CD6-9B6F-7A6B3252B236}"/>
                </c:ext>
              </c:extLst>
            </c:dLbl>
            <c:dLbl>
              <c:idx val="2"/>
              <c:layout>
                <c:manualLayout>
                  <c:x val="0"/>
                  <c:y val="9.7467240482051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C9-4CD6-9B6F-7A6B3252B236}"/>
                </c:ext>
              </c:extLst>
            </c:dLbl>
            <c:dLbl>
              <c:idx val="3"/>
              <c:layout>
                <c:manualLayout>
                  <c:x val="5.559856775173129E-3"/>
                  <c:y val="9.29513837801805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2C9-4CD6-9B6F-7A6B3252B236}"/>
                </c:ext>
              </c:extLst>
            </c:dLbl>
            <c:spPr>
              <a:solidFill>
                <a:sysClr val="window" lastClr="FFFFFF"/>
              </a:solidFill>
              <a:ln>
                <a:solidFill>
                  <a:sysClr val="windowText" lastClr="000000"/>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Unrae!$B$16:$B$20</c:f>
              <c:strCache>
                <c:ptCount val="5"/>
                <c:pt idx="0">
                  <c:v>Diesel</c:v>
                </c:pt>
                <c:pt idx="1">
                  <c:v>Benzina</c:v>
                </c:pt>
                <c:pt idx="2">
                  <c:v>Gas</c:v>
                </c:pt>
                <c:pt idx="3">
                  <c:v>Ibride</c:v>
                </c:pt>
                <c:pt idx="4">
                  <c:v>Elettriche</c:v>
                </c:pt>
              </c:strCache>
            </c:strRef>
          </c:cat>
          <c:val>
            <c:numRef>
              <c:f>Unrae!$C$16:$C$20</c:f>
              <c:numCache>
                <c:formatCode>General</c:formatCode>
                <c:ptCount val="5"/>
                <c:pt idx="0">
                  <c:v>-22.6</c:v>
                </c:pt>
                <c:pt idx="1">
                  <c:v>29.3</c:v>
                </c:pt>
                <c:pt idx="2">
                  <c:v>-16.7</c:v>
                </c:pt>
                <c:pt idx="3">
                  <c:v>42.7</c:v>
                </c:pt>
                <c:pt idx="4">
                  <c:v>1.6</c:v>
                </c:pt>
              </c:numCache>
            </c:numRef>
          </c:val>
          <c:extLst>
            <c:ext xmlns:c16="http://schemas.microsoft.com/office/drawing/2014/chart" uri="{C3380CC4-5D6E-409C-BE32-E72D297353CC}">
              <c16:uniqueId val="{00000006-02C9-4CD6-9B6F-7A6B3252B236}"/>
            </c:ext>
          </c:extLst>
        </c:ser>
        <c:dLbls>
          <c:showLegendKey val="0"/>
          <c:showVal val="0"/>
          <c:showCatName val="0"/>
          <c:showSerName val="0"/>
          <c:showPercent val="0"/>
          <c:showBubbleSize val="0"/>
        </c:dLbls>
        <c:gapWidth val="150"/>
        <c:axId val="50692480"/>
        <c:axId val="50694784"/>
      </c:barChart>
      <c:catAx>
        <c:axId val="50692480"/>
        <c:scaling>
          <c:orientation val="minMax"/>
        </c:scaling>
        <c:delete val="0"/>
        <c:axPos val="b"/>
        <c:numFmt formatCode="General" sourceLinked="0"/>
        <c:majorTickMark val="out"/>
        <c:minorTickMark val="none"/>
        <c:tickLblPos val="low"/>
        <c:crossAx val="50694784"/>
        <c:crosses val="autoZero"/>
        <c:auto val="1"/>
        <c:lblAlgn val="ctr"/>
        <c:lblOffset val="100"/>
        <c:noMultiLvlLbl val="0"/>
      </c:catAx>
      <c:valAx>
        <c:axId val="50694784"/>
        <c:scaling>
          <c:orientation val="minMax"/>
        </c:scaling>
        <c:delete val="0"/>
        <c:axPos val="l"/>
        <c:numFmt formatCode="General" sourceLinked="1"/>
        <c:majorTickMark val="out"/>
        <c:minorTickMark val="none"/>
        <c:tickLblPos val="nextTo"/>
        <c:crossAx val="50692480"/>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53230851394675"/>
          <c:y val="6.0682677156960789E-2"/>
          <c:w val="0.79297196924285762"/>
          <c:h val="0.76975744221698539"/>
        </c:manualLayout>
      </c:layout>
      <c:lineChart>
        <c:grouping val="standard"/>
        <c:varyColors val="0"/>
        <c:ser>
          <c:idx val="0"/>
          <c:order val="0"/>
          <c:tx>
            <c:strRef>
              <c:f>'Immatricolazioni - collaudi'!$D$5</c:f>
              <c:strCache>
                <c:ptCount val="1"/>
                <c:pt idx="0">
                  <c:v>Immatr. GPL</c:v>
                </c:pt>
              </c:strCache>
            </c:strRef>
          </c:tx>
          <c:spPr>
            <a:ln>
              <a:solidFill>
                <a:srgbClr val="00B050"/>
              </a:solidFill>
            </a:ln>
          </c:spPr>
          <c:marker>
            <c:symbol val="none"/>
          </c:marker>
          <c:cat>
            <c:numRef>
              <c:f>'Immatricolazioni - collaudi'!$C$16:$C$26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'Immatricolazioni - collaudi'!$D$16:$D$26</c:f>
              <c:numCache>
                <c:formatCode>#,##0</c:formatCode>
                <c:ptCount val="11"/>
                <c:pt idx="0">
                  <c:v>57206</c:v>
                </c:pt>
                <c:pt idx="1">
                  <c:v>334211</c:v>
                </c:pt>
                <c:pt idx="2">
                  <c:v>282598</c:v>
                </c:pt>
                <c:pt idx="3">
                  <c:v>57786</c:v>
                </c:pt>
                <c:pt idx="4">
                  <c:v>102478</c:v>
                </c:pt>
                <c:pt idx="5">
                  <c:v>116774</c:v>
                </c:pt>
                <c:pt idx="6">
                  <c:v>124961</c:v>
                </c:pt>
                <c:pt idx="7">
                  <c:v>122282</c:v>
                </c:pt>
                <c:pt idx="8">
                  <c:v>101698</c:v>
                </c:pt>
                <c:pt idx="9">
                  <c:v>129056</c:v>
                </c:pt>
                <c:pt idx="10">
                  <c:v>124565</c:v>
                </c:pt>
              </c:numCache>
            </c:numRef>
          </c:val>
          <c:smooth val="0"/>
          <c:extLst>
            <c:ext xmlns:c16="http://schemas.microsoft.com/office/drawing/2014/chart" uri="{C3380CC4-5D6E-409C-BE32-E72D297353CC}">
              <c16:uniqueId val="{00000000-AFC4-40F7-B6E9-3DEC7CDD0B91}"/>
            </c:ext>
          </c:extLst>
        </c:ser>
        <c:ser>
          <c:idx val="1"/>
          <c:order val="1"/>
          <c:tx>
            <c:strRef>
              <c:f>'Immatricolazioni - collaudi'!$E$5</c:f>
              <c:strCache>
                <c:ptCount val="1"/>
                <c:pt idx="0">
                  <c:v>Collaudi GPL</c:v>
                </c:pt>
              </c:strCache>
            </c:strRef>
          </c:tx>
          <c:spPr>
            <a:ln>
              <a:solidFill>
                <a:srgbClr val="0070C0"/>
              </a:solidFill>
            </a:ln>
          </c:spPr>
          <c:marker>
            <c:symbol val="none"/>
          </c:marker>
          <c:cat>
            <c:numRef>
              <c:f>'Immatricolazioni - collaudi'!$C$16:$C$26</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'Immatricolazioni - collaudi'!$E$16:$E$26</c:f>
              <c:numCache>
                <c:formatCode>#,##0</c:formatCode>
                <c:ptCount val="11"/>
                <c:pt idx="0">
                  <c:v>232666</c:v>
                </c:pt>
                <c:pt idx="1">
                  <c:v>169640</c:v>
                </c:pt>
                <c:pt idx="2">
                  <c:v>148676</c:v>
                </c:pt>
                <c:pt idx="3">
                  <c:v>113622</c:v>
                </c:pt>
                <c:pt idx="4">
                  <c:v>175567</c:v>
                </c:pt>
                <c:pt idx="5">
                  <c:v>126813</c:v>
                </c:pt>
                <c:pt idx="6">
                  <c:v>99036</c:v>
                </c:pt>
                <c:pt idx="7">
                  <c:v>82279</c:v>
                </c:pt>
                <c:pt idx="8">
                  <c:v>80685</c:v>
                </c:pt>
                <c:pt idx="9">
                  <c:v>74057</c:v>
                </c:pt>
                <c:pt idx="10">
                  <c:v>60045</c:v>
                </c:pt>
              </c:numCache>
            </c:numRef>
          </c:val>
          <c:smooth val="0"/>
          <c:extLst>
            <c:ext xmlns:c16="http://schemas.microsoft.com/office/drawing/2014/chart" uri="{C3380CC4-5D6E-409C-BE32-E72D297353CC}">
              <c16:uniqueId val="{00000001-AFC4-40F7-B6E9-3DEC7CDD0B91}"/>
            </c:ext>
          </c:extLst>
        </c:ser>
        <c:dLbls>
          <c:showLegendKey val="0"/>
          <c:showVal val="0"/>
          <c:showCatName val="0"/>
          <c:showSerName val="0"/>
          <c:showPercent val="0"/>
          <c:showBubbleSize val="0"/>
        </c:dLbls>
        <c:smooth val="0"/>
        <c:axId val="75777536"/>
        <c:axId val="75779072"/>
      </c:lineChart>
      <c:catAx>
        <c:axId val="75777536"/>
        <c:scaling>
          <c:orientation val="minMax"/>
        </c:scaling>
        <c:delete val="0"/>
        <c:axPos val="b"/>
        <c:numFmt formatCode="General" sourceLinked="1"/>
        <c:majorTickMark val="out"/>
        <c:minorTickMark val="none"/>
        <c:tickLblPos val="nextTo"/>
        <c:crossAx val="75779072"/>
        <c:crosses val="autoZero"/>
        <c:auto val="1"/>
        <c:lblAlgn val="ctr"/>
        <c:lblOffset val="100"/>
        <c:noMultiLvlLbl val="0"/>
      </c:catAx>
      <c:valAx>
        <c:axId val="75779072"/>
        <c:scaling>
          <c:orientation val="minMax"/>
        </c:scaling>
        <c:delete val="0"/>
        <c:axPos val="l"/>
        <c:numFmt formatCode="#,##0" sourceLinked="1"/>
        <c:majorTickMark val="out"/>
        <c:minorTickMark val="none"/>
        <c:tickLblPos val="nextTo"/>
        <c:crossAx val="75777536"/>
        <c:crosses val="autoZero"/>
        <c:crossBetween val="midCat"/>
      </c:valAx>
      <c:spPr>
        <a:noFill/>
        <a:ln w="25400">
          <a:noFill/>
        </a:ln>
      </c:spPr>
    </c:plotArea>
    <c:legend>
      <c:legendPos val="r"/>
      <c:layout>
        <c:manualLayout>
          <c:xMode val="edge"/>
          <c:yMode val="edge"/>
          <c:x val="0.46111280772748064"/>
          <c:y val="0.18362150909479399"/>
          <c:w val="0.30570987083572626"/>
          <c:h val="0.18840600880973091"/>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6128231601558392E-2"/>
          <c:y val="4.3284677134656412E-2"/>
          <c:w val="0.9332212305049048"/>
          <c:h val="0.86174718048127041"/>
        </c:manualLayout>
      </c:layout>
      <c:barChart>
        <c:barDir val="col"/>
        <c:grouping val="clustered"/>
        <c:varyColors val="0"/>
        <c:ser>
          <c:idx val="0"/>
          <c:order val="0"/>
          <c:tx>
            <c:strRef>
              <c:f>Foglio1!$H$8</c:f>
              <c:strCache>
                <c:ptCount val="1"/>
                <c:pt idx="0">
                  <c:v>distributori GNL</c:v>
                </c:pt>
              </c:strCache>
            </c:strRef>
          </c:tx>
          <c:spPr>
            <a:ln>
              <a:solidFill>
                <a:schemeClr val="tx1"/>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06-451B-BCB8-541D520DF9B9}"/>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06-451B-BCB8-541D520DF9B9}"/>
                </c:ext>
              </c:extLst>
            </c:dLbl>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15:showLeaderLines val="0"/>
              </c:ext>
            </c:extLst>
          </c:dLbls>
          <c:cat>
            <c:numRef>
              <c:f>Foglio1!$I$7:$Q$7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Foglio1!$I$8:$Q$8</c:f>
              <c:numCache>
                <c:formatCode>General</c:formatCode>
                <c:ptCount val="9"/>
                <c:pt idx="0">
                  <c:v>0</c:v>
                </c:pt>
                <c:pt idx="1">
                  <c:v>0</c:v>
                </c:pt>
                <c:pt idx="2">
                  <c:v>0</c:v>
                </c:pt>
                <c:pt idx="3">
                  <c:v>0</c:v>
                </c:pt>
                <c:pt idx="4">
                  <c:v>1</c:v>
                </c:pt>
                <c:pt idx="5">
                  <c:v>2</c:v>
                </c:pt>
                <c:pt idx="6">
                  <c:v>6</c:v>
                </c:pt>
                <c:pt idx="7">
                  <c:v>15</c:v>
                </c:pt>
                <c:pt idx="8">
                  <c:v>38</c:v>
                </c:pt>
              </c:numCache>
            </c:numRef>
          </c:val>
          <c:extLst>
            <c:ext xmlns:c16="http://schemas.microsoft.com/office/drawing/2014/chart" uri="{C3380CC4-5D6E-409C-BE32-E72D297353CC}">
              <c16:uniqueId val="{00000002-B906-451B-BCB8-541D520DF9B9}"/>
            </c:ext>
          </c:extLst>
        </c:ser>
        <c:ser>
          <c:idx val="1"/>
          <c:order val="1"/>
          <c:tx>
            <c:strRef>
              <c:f>Foglio1!$H$9</c:f>
              <c:strCache>
                <c:ptCount val="1"/>
                <c:pt idx="0">
                  <c:v>distributori solo GNC</c:v>
                </c:pt>
              </c:strCache>
            </c:strRef>
          </c:tx>
          <c:spPr>
            <a:solidFill>
              <a:srgbClr val="FFC000"/>
            </a:solidFill>
            <a:ln>
              <a:solidFill>
                <a:schemeClr val="tx1"/>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06-451B-BCB8-541D520DF9B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06-451B-BCB8-541D520DF9B9}"/>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06-451B-BCB8-541D520DF9B9}"/>
                </c:ext>
              </c:extLst>
            </c:dLbl>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15:showLeaderLines val="0"/>
              </c:ext>
            </c:extLst>
          </c:dLbls>
          <c:cat>
            <c:numRef>
              <c:f>Foglio1!$I$7:$Q$7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Foglio1!$I$9:$Q$9</c:f>
              <c:numCache>
                <c:formatCode>General</c:formatCode>
                <c:ptCount val="9"/>
                <c:pt idx="0">
                  <c:v>1</c:v>
                </c:pt>
                <c:pt idx="1">
                  <c:v>2</c:v>
                </c:pt>
                <c:pt idx="2">
                  <c:v>6</c:v>
                </c:pt>
                <c:pt idx="3">
                  <c:v>6</c:v>
                </c:pt>
                <c:pt idx="4">
                  <c:v>6</c:v>
                </c:pt>
                <c:pt idx="5">
                  <c:v>8</c:v>
                </c:pt>
                <c:pt idx="6">
                  <c:v>10</c:v>
                </c:pt>
                <c:pt idx="7">
                  <c:v>10</c:v>
                </c:pt>
                <c:pt idx="8">
                  <c:v>11</c:v>
                </c:pt>
              </c:numCache>
            </c:numRef>
          </c:val>
          <c:extLst>
            <c:ext xmlns:c16="http://schemas.microsoft.com/office/drawing/2014/chart" uri="{C3380CC4-5D6E-409C-BE32-E72D297353CC}">
              <c16:uniqueId val="{00000006-B906-451B-BCB8-541D520DF9B9}"/>
            </c:ext>
          </c:extLst>
        </c:ser>
        <c:ser>
          <c:idx val="2"/>
          <c:order val="2"/>
          <c:tx>
            <c:strRef>
              <c:f>Foglio1!$H$10</c:f>
              <c:strCache>
                <c:ptCount val="1"/>
                <c:pt idx="0">
                  <c:v>utenze offgrid</c:v>
                </c:pt>
              </c:strCache>
            </c:strRef>
          </c:tx>
          <c:spPr>
            <a:solidFill>
              <a:srgbClr val="00B050"/>
            </a:solidFill>
            <a:ln>
              <a:solidFill>
                <a:schemeClr val="tx1"/>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06-451B-BCB8-541D520DF9B9}"/>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06-451B-BCB8-541D520DF9B9}"/>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06-451B-BCB8-541D520DF9B9}"/>
                </c:ext>
              </c:extLst>
            </c:dLbl>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15:showLeaderLines val="0"/>
              </c:ext>
            </c:extLst>
          </c:dLbls>
          <c:cat>
            <c:numRef>
              <c:f>Foglio1!$I$7:$Q$7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Foglio1!$I$10:$Q$10</c:f>
              <c:numCache>
                <c:formatCode>General</c:formatCode>
                <c:ptCount val="9"/>
                <c:pt idx="0">
                  <c:v>0</c:v>
                </c:pt>
                <c:pt idx="1">
                  <c:v>0</c:v>
                </c:pt>
                <c:pt idx="2">
                  <c:v>0</c:v>
                </c:pt>
                <c:pt idx="3">
                  <c:v>1</c:v>
                </c:pt>
                <c:pt idx="4">
                  <c:v>6</c:v>
                </c:pt>
                <c:pt idx="5">
                  <c:v>13</c:v>
                </c:pt>
                <c:pt idx="6">
                  <c:v>16</c:v>
                </c:pt>
                <c:pt idx="7">
                  <c:v>18</c:v>
                </c:pt>
                <c:pt idx="8">
                  <c:v>19</c:v>
                </c:pt>
              </c:numCache>
            </c:numRef>
          </c:val>
          <c:extLst>
            <c:ext xmlns:c16="http://schemas.microsoft.com/office/drawing/2014/chart" uri="{C3380CC4-5D6E-409C-BE32-E72D297353CC}">
              <c16:uniqueId val="{0000000A-B906-451B-BCB8-541D520DF9B9}"/>
            </c:ext>
          </c:extLst>
        </c:ser>
        <c:ser>
          <c:idx val="3"/>
          <c:order val="3"/>
          <c:tx>
            <c:strRef>
              <c:f>Foglio1!$H$11</c:f>
              <c:strCache>
                <c:ptCount val="1"/>
                <c:pt idx="0">
                  <c:v> reti isolate</c:v>
                </c:pt>
              </c:strCache>
            </c:strRef>
          </c:tx>
          <c:spPr>
            <a:ln>
              <a:solidFill>
                <a:schemeClr val="tx1"/>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906-451B-BCB8-541D520DF9B9}"/>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906-451B-BCB8-541D520DF9B9}"/>
                </c:ext>
              </c:extLst>
            </c:dLbl>
            <c:spPr>
              <a:solidFill>
                <a:schemeClr val="bg1"/>
              </a:solidFill>
              <a:ln>
                <a:solidFill>
                  <a:schemeClr val="tx1"/>
                </a:solidFill>
              </a:ln>
            </c:spPr>
            <c:showLegendKey val="0"/>
            <c:showVal val="0"/>
            <c:showCatName val="0"/>
            <c:showSerName val="0"/>
            <c:showPercent val="0"/>
            <c:showBubbleSize val="0"/>
            <c:extLst>
              <c:ext xmlns:c15="http://schemas.microsoft.com/office/drawing/2012/chart" uri="{CE6537A1-D6FC-4f65-9D91-7224C49458BB}">
                <c15:showLeaderLines val="0"/>
              </c:ext>
            </c:extLst>
          </c:dLbls>
          <c:cat>
            <c:numRef>
              <c:f>Foglio1!$I$7:$Q$7</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Foglio1!$I$11:$Q$11</c:f>
              <c:numCache>
                <c:formatCode>General</c:formatCode>
                <c:ptCount val="9"/>
                <c:pt idx="0">
                  <c:v>0</c:v>
                </c:pt>
                <c:pt idx="1">
                  <c:v>0</c:v>
                </c:pt>
                <c:pt idx="2">
                  <c:v>0</c:v>
                </c:pt>
                <c:pt idx="3">
                  <c:v>0</c:v>
                </c:pt>
                <c:pt idx="4">
                  <c:v>1</c:v>
                </c:pt>
                <c:pt idx="5">
                  <c:v>1</c:v>
                </c:pt>
                <c:pt idx="6">
                  <c:v>1</c:v>
                </c:pt>
                <c:pt idx="7">
                  <c:v>2</c:v>
                </c:pt>
                <c:pt idx="8">
                  <c:v>2</c:v>
                </c:pt>
              </c:numCache>
            </c:numRef>
          </c:val>
          <c:extLst>
            <c:ext xmlns:c16="http://schemas.microsoft.com/office/drawing/2014/chart" uri="{C3380CC4-5D6E-409C-BE32-E72D297353CC}">
              <c16:uniqueId val="{0000000D-B906-451B-BCB8-541D520DF9B9}"/>
            </c:ext>
          </c:extLst>
        </c:ser>
        <c:dLbls>
          <c:showLegendKey val="0"/>
          <c:showVal val="0"/>
          <c:showCatName val="0"/>
          <c:showSerName val="0"/>
          <c:showPercent val="0"/>
          <c:showBubbleSize val="0"/>
        </c:dLbls>
        <c:gapWidth val="150"/>
        <c:axId val="94259840"/>
        <c:axId val="94261632"/>
      </c:barChart>
      <c:catAx>
        <c:axId val="94259840"/>
        <c:scaling>
          <c:orientation val="minMax"/>
        </c:scaling>
        <c:delete val="0"/>
        <c:axPos val="b"/>
        <c:numFmt formatCode="General" sourceLinked="1"/>
        <c:majorTickMark val="out"/>
        <c:minorTickMark val="none"/>
        <c:tickLblPos val="low"/>
        <c:crossAx val="94261632"/>
        <c:crosses val="autoZero"/>
        <c:auto val="1"/>
        <c:lblAlgn val="ctr"/>
        <c:lblOffset val="100"/>
        <c:noMultiLvlLbl val="0"/>
      </c:catAx>
      <c:valAx>
        <c:axId val="94261632"/>
        <c:scaling>
          <c:orientation val="minMax"/>
        </c:scaling>
        <c:delete val="0"/>
        <c:axPos val="l"/>
        <c:numFmt formatCode="General" sourceLinked="1"/>
        <c:majorTickMark val="out"/>
        <c:minorTickMark val="none"/>
        <c:tickLblPos val="nextTo"/>
        <c:crossAx val="94259840"/>
        <c:crosses val="autoZero"/>
        <c:crossBetween val="between"/>
      </c:valAx>
    </c:plotArea>
    <c:plotVisOnly val="1"/>
    <c:dispBlanksAs val="zero"/>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D403AB-03AC-4BDE-B1E2-A79434125714}" type="datetimeFigureOut">
              <a:rPr lang="it-IT" smtClean="0"/>
              <a:t>26/03/2019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F0E8F9-9FB2-4369-93EC-50EC60031737}" type="slidenum">
              <a:rPr lang="it-IT" smtClean="0"/>
              <a:t>‹N›</a:t>
            </a:fld>
            <a:endParaRPr lang="it-IT"/>
          </a:p>
        </p:txBody>
      </p:sp>
    </p:spTree>
    <p:extLst>
      <p:ext uri="{BB962C8B-B14F-4D97-AF65-F5344CB8AC3E}">
        <p14:creationId xmlns:p14="http://schemas.microsoft.com/office/powerpoint/2010/main" val="284760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9F0E8F9-9FB2-4369-93EC-50EC60031737}" type="slidenum">
              <a:rPr lang="it-IT" smtClean="0"/>
              <a:t>7</a:t>
            </a:fld>
            <a:endParaRPr lang="it-IT"/>
          </a:p>
        </p:txBody>
      </p:sp>
    </p:spTree>
    <p:extLst>
      <p:ext uri="{BB962C8B-B14F-4D97-AF65-F5344CB8AC3E}">
        <p14:creationId xmlns:p14="http://schemas.microsoft.com/office/powerpoint/2010/main" val="1812489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9F0E8F9-9FB2-4369-93EC-50EC60031737}" type="slidenum">
              <a:rPr lang="it-IT" smtClean="0"/>
              <a:t>9</a:t>
            </a:fld>
            <a:endParaRPr lang="it-IT"/>
          </a:p>
        </p:txBody>
      </p:sp>
    </p:spTree>
    <p:extLst>
      <p:ext uri="{BB962C8B-B14F-4D97-AF65-F5344CB8AC3E}">
        <p14:creationId xmlns:p14="http://schemas.microsoft.com/office/powerpoint/2010/main" val="1089281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6149" name="Rectangle 5"/>
          <p:cNvSpPr>
            <a:spLocks noGrp="1" noChangeArrowheads="1"/>
          </p:cNvSpPr>
          <p:nvPr>
            <p:ph type="ctrTitle"/>
          </p:nvPr>
        </p:nvSpPr>
        <p:spPr>
          <a:xfrm>
            <a:off x="755650" y="2636838"/>
            <a:ext cx="7993063" cy="1584325"/>
          </a:xfrm>
        </p:spPr>
        <p:txBody>
          <a:bodyPr anchor="b"/>
          <a:lstStyle>
            <a:lvl1pPr>
              <a:defRPr sz="2400" b="1"/>
            </a:lvl1pPr>
          </a:lstStyle>
          <a:p>
            <a:pPr lvl="0"/>
            <a:r>
              <a:rPr lang="en-US" noProof="0" smtClean="0"/>
              <a:t>Fare clic per modificare lo stile del titolo</a:t>
            </a:r>
          </a:p>
        </p:txBody>
      </p:sp>
      <p:sp>
        <p:nvSpPr>
          <p:cNvPr id="6151" name="Rectangle 7"/>
          <p:cNvSpPr>
            <a:spLocks noGrp="1" noChangeArrowheads="1"/>
          </p:cNvSpPr>
          <p:nvPr>
            <p:ph type="subTitle" sz="quarter" idx="1"/>
          </p:nvPr>
        </p:nvSpPr>
        <p:spPr>
          <a:xfrm>
            <a:off x="755650" y="4437063"/>
            <a:ext cx="7993063" cy="1728787"/>
          </a:xfrm>
        </p:spPr>
        <p:txBody>
          <a:bodyPr/>
          <a:lstStyle>
            <a:lvl1pPr marL="0" indent="0" algn="ctr">
              <a:buFontTx/>
              <a:buNone/>
              <a:defRPr sz="1600">
                <a:solidFill>
                  <a:srgbClr val="145092"/>
                </a:solidFill>
              </a:defRPr>
            </a:lvl1pPr>
          </a:lstStyle>
          <a:p>
            <a:pPr lvl="0"/>
            <a:r>
              <a:rPr lang="en-US" noProof="0" smtClean="0"/>
              <a:t>Fare clic per modificare lo stile del sottotitolo dello schema</a:t>
            </a:r>
          </a:p>
        </p:txBody>
      </p:sp>
      <p:pic>
        <p:nvPicPr>
          <p:cNvPr id="2" name="Immagin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404664"/>
            <a:ext cx="2657856" cy="926592"/>
          </a:xfrm>
          <a:prstGeom prst="rect">
            <a:avLst/>
          </a:prstGeom>
        </p:spPr>
      </p:pic>
    </p:spTree>
    <p:extLst>
      <p:ext uri="{BB962C8B-B14F-4D97-AF65-F5344CB8AC3E}">
        <p14:creationId xmlns:p14="http://schemas.microsoft.com/office/powerpoint/2010/main" val="8256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66624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6563" y="530225"/>
            <a:ext cx="2033587" cy="56356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4213" y="530225"/>
            <a:ext cx="5949950" cy="56356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00406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4213" y="530225"/>
            <a:ext cx="8135937"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4213" y="1855788"/>
            <a:ext cx="8135937" cy="4310062"/>
          </a:xfrm>
        </p:spPr>
        <p:txBody>
          <a:bodyPr/>
          <a:lstStyle/>
          <a:p>
            <a:pPr lvl="0"/>
            <a:endParaRPr lang="it-IT" noProof="0" smtClean="0"/>
          </a:p>
        </p:txBody>
      </p:sp>
    </p:spTree>
    <p:extLst>
      <p:ext uri="{BB962C8B-B14F-4D97-AF65-F5344CB8AC3E}">
        <p14:creationId xmlns:p14="http://schemas.microsoft.com/office/powerpoint/2010/main" val="333523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87512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199283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4213" y="1855788"/>
            <a:ext cx="3990975"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27588" y="1855788"/>
            <a:ext cx="3992562" cy="4310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23129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73121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406723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5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856112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9269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b="-23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530225"/>
            <a:ext cx="8135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1027" name="Rectangle 3"/>
          <p:cNvSpPr>
            <a:spLocks noGrp="1" noChangeArrowheads="1"/>
          </p:cNvSpPr>
          <p:nvPr>
            <p:ph type="body" idx="1"/>
          </p:nvPr>
        </p:nvSpPr>
        <p:spPr bwMode="auto">
          <a:xfrm>
            <a:off x="684213" y="1855788"/>
            <a:ext cx="8135937"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pic>
        <p:nvPicPr>
          <p:cNvPr id="2" name="Immagin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08304" y="6237312"/>
            <a:ext cx="1535477" cy="535304"/>
          </a:xfrm>
          <a:prstGeom prst="rect">
            <a:avLst/>
          </a:prstGeom>
        </p:spPr>
      </p:pic>
    </p:spTree>
    <p:extLst>
      <p:ext uri="{BB962C8B-B14F-4D97-AF65-F5344CB8AC3E}">
        <p14:creationId xmlns:p14="http://schemas.microsoft.com/office/powerpoint/2010/main" val="295523294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000">
          <a:solidFill>
            <a:srgbClr val="145092"/>
          </a:solidFill>
          <a:latin typeface="+mj-lt"/>
          <a:ea typeface="+mj-ea"/>
          <a:cs typeface="+mj-cs"/>
        </a:defRPr>
      </a:lvl1pPr>
      <a:lvl2pPr algn="ctr" rtl="0" eaLnBrk="0" fontAlgn="base" hangingPunct="0">
        <a:spcBef>
          <a:spcPct val="0"/>
        </a:spcBef>
        <a:spcAft>
          <a:spcPct val="0"/>
        </a:spcAft>
        <a:defRPr sz="4000">
          <a:solidFill>
            <a:srgbClr val="145092"/>
          </a:solidFill>
          <a:latin typeface="Trebuchet MS" pitchFamily="34" charset="0"/>
        </a:defRPr>
      </a:lvl2pPr>
      <a:lvl3pPr algn="ctr" rtl="0" eaLnBrk="0" fontAlgn="base" hangingPunct="0">
        <a:spcBef>
          <a:spcPct val="0"/>
        </a:spcBef>
        <a:spcAft>
          <a:spcPct val="0"/>
        </a:spcAft>
        <a:defRPr sz="4000">
          <a:solidFill>
            <a:srgbClr val="145092"/>
          </a:solidFill>
          <a:latin typeface="Trebuchet MS" pitchFamily="34" charset="0"/>
        </a:defRPr>
      </a:lvl3pPr>
      <a:lvl4pPr algn="ctr" rtl="0" eaLnBrk="0" fontAlgn="base" hangingPunct="0">
        <a:spcBef>
          <a:spcPct val="0"/>
        </a:spcBef>
        <a:spcAft>
          <a:spcPct val="0"/>
        </a:spcAft>
        <a:defRPr sz="4000">
          <a:solidFill>
            <a:srgbClr val="145092"/>
          </a:solidFill>
          <a:latin typeface="Trebuchet MS" pitchFamily="34" charset="0"/>
        </a:defRPr>
      </a:lvl4pPr>
      <a:lvl5pPr algn="ctr" rtl="0" eaLnBrk="0" fontAlgn="base" hangingPunct="0">
        <a:spcBef>
          <a:spcPct val="0"/>
        </a:spcBef>
        <a:spcAft>
          <a:spcPct val="0"/>
        </a:spcAft>
        <a:defRPr sz="4000">
          <a:solidFill>
            <a:srgbClr val="145092"/>
          </a:solidFill>
          <a:latin typeface="Trebuchet MS" pitchFamily="34" charset="0"/>
        </a:defRPr>
      </a:lvl5pPr>
      <a:lvl6pPr marL="457200" algn="ctr" rtl="0" fontAlgn="base">
        <a:spcBef>
          <a:spcPct val="0"/>
        </a:spcBef>
        <a:spcAft>
          <a:spcPct val="0"/>
        </a:spcAft>
        <a:defRPr sz="4000">
          <a:solidFill>
            <a:srgbClr val="145092"/>
          </a:solidFill>
          <a:latin typeface="Trebuchet MS" pitchFamily="34" charset="0"/>
        </a:defRPr>
      </a:lvl6pPr>
      <a:lvl7pPr marL="914400" algn="ctr" rtl="0" fontAlgn="base">
        <a:spcBef>
          <a:spcPct val="0"/>
        </a:spcBef>
        <a:spcAft>
          <a:spcPct val="0"/>
        </a:spcAft>
        <a:defRPr sz="4000">
          <a:solidFill>
            <a:srgbClr val="145092"/>
          </a:solidFill>
          <a:latin typeface="Trebuchet MS" pitchFamily="34" charset="0"/>
        </a:defRPr>
      </a:lvl7pPr>
      <a:lvl8pPr marL="1371600" algn="ctr" rtl="0" fontAlgn="base">
        <a:spcBef>
          <a:spcPct val="0"/>
        </a:spcBef>
        <a:spcAft>
          <a:spcPct val="0"/>
        </a:spcAft>
        <a:defRPr sz="4000">
          <a:solidFill>
            <a:srgbClr val="145092"/>
          </a:solidFill>
          <a:latin typeface="Trebuchet MS" pitchFamily="34" charset="0"/>
        </a:defRPr>
      </a:lvl8pPr>
      <a:lvl9pPr marL="1828800" algn="ctr" rtl="0" fontAlgn="base">
        <a:spcBef>
          <a:spcPct val="0"/>
        </a:spcBef>
        <a:spcAft>
          <a:spcPct val="0"/>
        </a:spcAft>
        <a:defRPr sz="4000">
          <a:solidFill>
            <a:srgbClr val="145092"/>
          </a:solidFill>
          <a:latin typeface="Trebuchet MS" pitchFamily="34" charset="0"/>
        </a:defRPr>
      </a:lvl9pPr>
    </p:titleStyle>
    <p:bodyStyle>
      <a:lvl1pPr marL="342900" indent="-342900" algn="l" rtl="0" eaLnBrk="0" fontAlgn="base" hangingPunct="0">
        <a:spcBef>
          <a:spcPct val="20000"/>
        </a:spcBef>
        <a:spcAft>
          <a:spcPct val="0"/>
        </a:spcAft>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a:solidFill>
            <a:schemeClr val="bg2"/>
          </a:solidFill>
          <a:latin typeface="+mn-lt"/>
        </a:defRPr>
      </a:lvl5pPr>
      <a:lvl6pPr marL="2514600" indent="-228600" algn="l" rtl="0" fontAlgn="base">
        <a:spcBef>
          <a:spcPct val="20000"/>
        </a:spcBef>
        <a:spcAft>
          <a:spcPct val="0"/>
        </a:spcAft>
        <a:buChar char="»"/>
        <a:defRPr>
          <a:solidFill>
            <a:schemeClr val="bg2"/>
          </a:solidFill>
          <a:latin typeface="+mn-lt"/>
        </a:defRPr>
      </a:lvl6pPr>
      <a:lvl7pPr marL="2971800" indent="-228600" algn="l" rtl="0" fontAlgn="base">
        <a:spcBef>
          <a:spcPct val="20000"/>
        </a:spcBef>
        <a:spcAft>
          <a:spcPct val="0"/>
        </a:spcAft>
        <a:buChar char="»"/>
        <a:defRPr>
          <a:solidFill>
            <a:schemeClr val="bg2"/>
          </a:solidFill>
          <a:latin typeface="+mn-lt"/>
        </a:defRPr>
      </a:lvl7pPr>
      <a:lvl8pPr marL="3429000" indent="-228600" algn="l" rtl="0" fontAlgn="base">
        <a:spcBef>
          <a:spcPct val="20000"/>
        </a:spcBef>
        <a:spcAft>
          <a:spcPct val="0"/>
        </a:spcAft>
        <a:buChar char="»"/>
        <a:defRPr>
          <a:solidFill>
            <a:schemeClr val="bg2"/>
          </a:solidFill>
          <a:latin typeface="+mn-lt"/>
        </a:defRPr>
      </a:lvl8pPr>
      <a:lvl9pPr marL="3886200" indent="-228600" algn="l" rtl="0" fontAlgn="base">
        <a:spcBef>
          <a:spcPct val="20000"/>
        </a:spcBef>
        <a:spcAft>
          <a:spcPct val="0"/>
        </a:spcAft>
        <a:buChar char="»"/>
        <a:defRPr>
          <a:solidFill>
            <a:schemeClr val="bg2"/>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683568" y="2708920"/>
            <a:ext cx="8352928" cy="2736304"/>
          </a:xfrm>
        </p:spPr>
        <p:txBody>
          <a:bodyPr/>
          <a:lstStyle/>
          <a:p>
            <a:r>
              <a:rPr lang="it-IT" dirty="0" smtClean="0">
                <a:latin typeface="Calibri" panose="020F0502020204030204" pitchFamily="34" charset="0"/>
              </a:rPr>
              <a:t/>
            </a:r>
            <a:br>
              <a:rPr lang="it-IT" dirty="0" smtClean="0">
                <a:latin typeface="Calibri" panose="020F0502020204030204" pitchFamily="34" charset="0"/>
              </a:rPr>
            </a:br>
            <a:r>
              <a:rPr lang="it-IT" dirty="0">
                <a:latin typeface="Calibri" panose="020F0502020204030204" pitchFamily="34" charset="0"/>
              </a:rPr>
              <a:t/>
            </a:r>
            <a:br>
              <a:rPr lang="it-IT" dirty="0">
                <a:latin typeface="Calibri" panose="020F0502020204030204" pitchFamily="34" charset="0"/>
              </a:rPr>
            </a:br>
            <a:r>
              <a:rPr lang="it-IT" dirty="0" smtClean="0">
                <a:latin typeface="Calibri" panose="020F0502020204030204" pitchFamily="34" charset="0"/>
              </a:rPr>
              <a:t>Indagine </a:t>
            </a:r>
            <a:r>
              <a:rPr lang="it-IT" dirty="0">
                <a:latin typeface="Calibri" panose="020F0502020204030204" pitchFamily="34" charset="0"/>
              </a:rPr>
              <a:t>conoscitiva sulle prospettive di attuazione e di adeguamento della Strategia Energetica Nazionale al Piano Nazionale Energia e Clima per il </a:t>
            </a:r>
            <a:r>
              <a:rPr lang="it-IT" dirty="0" smtClean="0">
                <a:latin typeface="Calibri" panose="020F0502020204030204" pitchFamily="34" charset="0"/>
              </a:rPr>
              <a:t>2030</a:t>
            </a:r>
            <a:br>
              <a:rPr lang="it-IT" dirty="0" smtClean="0">
                <a:latin typeface="Calibri" panose="020F0502020204030204" pitchFamily="34" charset="0"/>
              </a:rPr>
            </a:br>
            <a:r>
              <a:rPr lang="it-IT" dirty="0">
                <a:latin typeface="Calibri" panose="020F0502020204030204" pitchFamily="34" charset="0"/>
              </a:rPr>
              <a:t/>
            </a:r>
            <a:br>
              <a:rPr lang="it-IT" dirty="0">
                <a:latin typeface="Calibri" panose="020F0502020204030204" pitchFamily="34" charset="0"/>
              </a:rPr>
            </a:br>
            <a:r>
              <a:rPr lang="it-IT" dirty="0" smtClean="0">
                <a:latin typeface="Calibri" panose="020F0502020204030204" pitchFamily="34" charset="0"/>
              </a:rPr>
              <a:t>X Commissione Attività Produttive – Camera dei Deputati</a:t>
            </a:r>
            <a:br>
              <a:rPr lang="it-IT" dirty="0" smtClean="0">
                <a:latin typeface="Calibri" panose="020F0502020204030204" pitchFamily="34" charset="0"/>
              </a:rPr>
            </a:br>
            <a:r>
              <a:rPr lang="it-IT" dirty="0">
                <a:latin typeface="Calibri" panose="020F0502020204030204" pitchFamily="34" charset="0"/>
              </a:rPr>
              <a:t/>
            </a:r>
            <a:br>
              <a:rPr lang="it-IT" dirty="0">
                <a:latin typeface="Calibri" panose="020F0502020204030204" pitchFamily="34" charset="0"/>
              </a:rPr>
            </a:br>
            <a:r>
              <a:rPr lang="it-IT" dirty="0" smtClean="0">
                <a:latin typeface="Calibri" panose="020F0502020204030204" pitchFamily="34" charset="0"/>
              </a:rPr>
              <a:t>Audizione di </a:t>
            </a:r>
            <a:r>
              <a:rPr lang="it-IT" i="1" dirty="0" smtClean="0">
                <a:latin typeface="Calibri" panose="020F0502020204030204" pitchFamily="34" charset="0"/>
              </a:rPr>
              <a:t>Federchimica-Assogasliquidi</a:t>
            </a:r>
            <a:br>
              <a:rPr lang="it-IT" i="1" dirty="0" smtClean="0">
                <a:latin typeface="Calibri" panose="020F0502020204030204" pitchFamily="34" charset="0"/>
              </a:rPr>
            </a:br>
            <a:r>
              <a:rPr lang="it-IT" i="1" dirty="0">
                <a:latin typeface="Calibri" panose="020F0502020204030204" pitchFamily="34" charset="0"/>
              </a:rPr>
              <a:t/>
            </a:r>
            <a:br>
              <a:rPr lang="it-IT" i="1" dirty="0">
                <a:latin typeface="Calibri" panose="020F0502020204030204" pitchFamily="34" charset="0"/>
              </a:rPr>
            </a:br>
            <a:r>
              <a:rPr lang="it-IT" i="1" dirty="0" smtClean="0">
                <a:latin typeface="Calibri" panose="020F0502020204030204" pitchFamily="34" charset="0"/>
              </a:rPr>
              <a:t>Roma, 27 marzo 2019</a:t>
            </a:r>
            <a:endParaRPr lang="it-IT" i="1" dirty="0">
              <a:latin typeface="Calibri" panose="020F0502020204030204" pitchFamily="34" charset="0"/>
            </a:endParaRPr>
          </a:p>
        </p:txBody>
      </p:sp>
      <p:sp>
        <p:nvSpPr>
          <p:cNvPr id="5" name="Sottotitolo 4"/>
          <p:cNvSpPr>
            <a:spLocks noGrp="1"/>
          </p:cNvSpPr>
          <p:nvPr>
            <p:ph type="subTitle" sz="quarter" idx="1"/>
          </p:nvPr>
        </p:nvSpPr>
        <p:spPr>
          <a:xfrm>
            <a:off x="827584" y="5301208"/>
            <a:ext cx="7993063" cy="1440755"/>
          </a:xfrm>
        </p:spPr>
        <p:txBody>
          <a:bodyPr/>
          <a:lstStyle/>
          <a:p>
            <a:pPr algn="r"/>
            <a:endParaRPr lang="it-IT" sz="2600" i="1" dirty="0" smtClean="0">
              <a:latin typeface="Calibri" panose="020F0502020204030204" pitchFamily="34" charset="0"/>
              <a:ea typeface="+mj-ea"/>
              <a:cs typeface="+mj-cs"/>
            </a:endParaRPr>
          </a:p>
          <a:p>
            <a:pPr algn="r"/>
            <a:r>
              <a:rPr lang="it-IT" sz="2200" i="1" dirty="0" smtClean="0">
                <a:latin typeface="Calibri" panose="020F0502020204030204" pitchFamily="34" charset="0"/>
                <a:ea typeface="+mj-ea"/>
                <a:cs typeface="+mj-cs"/>
              </a:rPr>
              <a:t>Dott. Francesco Franchi</a:t>
            </a:r>
          </a:p>
          <a:p>
            <a:pPr algn="r"/>
            <a:r>
              <a:rPr lang="it-IT" sz="2200" i="1" dirty="0" smtClean="0">
                <a:latin typeface="Calibri" panose="020F0502020204030204" pitchFamily="34" charset="0"/>
                <a:ea typeface="+mj-ea"/>
                <a:cs typeface="+mj-cs"/>
              </a:rPr>
              <a:t>Presidente Federchimica-Assogasliquidi</a:t>
            </a:r>
            <a:endParaRPr lang="it-IT" sz="2200" dirty="0"/>
          </a:p>
        </p:txBody>
      </p:sp>
    </p:spTree>
    <p:extLst>
      <p:ext uri="{BB962C8B-B14F-4D97-AF65-F5344CB8AC3E}">
        <p14:creationId xmlns:p14="http://schemas.microsoft.com/office/powerpoint/2010/main" val="2968423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a:latin typeface="Calibri" panose="020F0502020204030204" pitchFamily="34" charset="0"/>
              </a:rPr>
              <a:t>Osservazioni al PNIEC</a:t>
            </a:r>
            <a:r>
              <a:rPr lang="it-IT" b="1" dirty="0" smtClean="0">
                <a:latin typeface="Calibri" panose="020F0502020204030204" pitchFamily="34" charset="0"/>
              </a:rPr>
              <a:t/>
            </a:r>
            <a:br>
              <a:rPr lang="it-IT" b="1" dirty="0" smtClean="0">
                <a:latin typeface="Calibri" panose="020F0502020204030204" pitchFamily="34" charset="0"/>
              </a:rPr>
            </a:br>
            <a:r>
              <a:rPr lang="it-IT" sz="2000" b="1" dirty="0" smtClean="0">
                <a:latin typeface="Calibri" panose="020F0502020204030204" pitchFamily="34" charset="0"/>
              </a:rPr>
              <a:t>Settore Termico</a:t>
            </a:r>
            <a:endParaRPr lang="it-IT" b="1" dirty="0">
              <a:latin typeface="Calibri" panose="020F0502020204030204" pitchFamily="34" charset="0"/>
            </a:endParaRPr>
          </a:p>
        </p:txBody>
      </p:sp>
      <p:sp>
        <p:nvSpPr>
          <p:cNvPr id="4" name="Segnaposto contenuto 2"/>
          <p:cNvSpPr>
            <a:spLocks noGrp="1"/>
          </p:cNvSpPr>
          <p:nvPr>
            <p:ph idx="1"/>
          </p:nvPr>
        </p:nvSpPr>
        <p:spPr>
          <a:xfrm>
            <a:off x="755576" y="1241376"/>
            <a:ext cx="8135937" cy="5616624"/>
          </a:xfrm>
        </p:spPr>
        <p:txBody>
          <a:bodyPr/>
          <a:lstStyle/>
          <a:p>
            <a:pPr marL="0" indent="0" algn="just">
              <a:buNone/>
            </a:pPr>
            <a:r>
              <a:rPr lang="it-IT" sz="1600" dirty="0" smtClean="0">
                <a:solidFill>
                  <a:srgbClr val="145092"/>
                </a:solidFill>
                <a:latin typeface="Calibri" panose="020F0502020204030204" pitchFamily="34" charset="0"/>
              </a:rPr>
              <a:t>In relazione agli aspetti legati alla qualità dell’aria ed alla salute umana sin qui argomentati, </a:t>
            </a:r>
            <a:r>
              <a:rPr lang="it-IT" sz="1600" dirty="0">
                <a:solidFill>
                  <a:srgbClr val="145092"/>
                </a:solidFill>
                <a:latin typeface="Calibri" panose="020F0502020204030204" pitchFamily="34" charset="0"/>
              </a:rPr>
              <a:t>riteniamo che nella definizione del Piano debba essere attentamente considerata la necessità di una rilevante revisione degli incentivi fino ad ora concessi all’acquisto degli impianti ad uso domestico alimentati a </a:t>
            </a:r>
            <a:r>
              <a:rPr lang="it-IT" sz="1600" dirty="0" smtClean="0">
                <a:solidFill>
                  <a:srgbClr val="145092"/>
                </a:solidFill>
                <a:latin typeface="Calibri" panose="020F0502020204030204" pitchFamily="34" charset="0"/>
              </a:rPr>
              <a:t>biomassa legnosa</a:t>
            </a:r>
            <a:r>
              <a:rPr lang="it-IT" sz="1600" dirty="0">
                <a:solidFill>
                  <a:srgbClr val="145092"/>
                </a:solidFill>
                <a:latin typeface="Calibri" panose="020F0502020204030204" pitchFamily="34" charset="0"/>
              </a:rPr>
              <a:t>, </a:t>
            </a:r>
            <a:r>
              <a:rPr lang="it-IT" sz="1600" dirty="0" smtClean="0">
                <a:solidFill>
                  <a:srgbClr val="145092"/>
                </a:solidFill>
                <a:latin typeface="Calibri" panose="020F0502020204030204" pitchFamily="34" charset="0"/>
              </a:rPr>
              <a:t>che hanno </a:t>
            </a:r>
            <a:r>
              <a:rPr lang="it-IT" sz="1600" dirty="0">
                <a:solidFill>
                  <a:srgbClr val="145092"/>
                </a:solidFill>
                <a:latin typeface="Calibri" panose="020F0502020204030204" pitchFamily="34" charset="0"/>
              </a:rPr>
              <a:t>purtroppo promosso la diffusione di impianti ad uso domestico altamente emissivi. </a:t>
            </a:r>
            <a:endParaRPr lang="it-IT" sz="1600" dirty="0" smtClean="0">
              <a:solidFill>
                <a:srgbClr val="145092"/>
              </a:solidFill>
              <a:latin typeface="Calibri" panose="020F0502020204030204" pitchFamily="34" charset="0"/>
            </a:endParaRPr>
          </a:p>
          <a:p>
            <a:pPr marL="0" indent="0" algn="just">
              <a:buNone/>
            </a:pPr>
            <a:endParaRPr lang="it-IT" sz="1600" dirty="0">
              <a:solidFill>
                <a:srgbClr val="145092"/>
              </a:solidFill>
              <a:latin typeface="Calibri" panose="020F0502020204030204" pitchFamily="34" charset="0"/>
            </a:endParaRPr>
          </a:p>
          <a:p>
            <a:pPr marL="0" indent="0" algn="just">
              <a:buNone/>
            </a:pPr>
            <a:r>
              <a:rPr lang="it-IT" sz="1600" dirty="0" smtClean="0">
                <a:solidFill>
                  <a:srgbClr val="145092"/>
                </a:solidFill>
                <a:latin typeface="Calibri" panose="020F0502020204030204" pitchFamily="34" charset="0"/>
              </a:rPr>
              <a:t>La </a:t>
            </a:r>
            <a:r>
              <a:rPr lang="it-IT" sz="1600" dirty="0">
                <a:solidFill>
                  <a:srgbClr val="145092"/>
                </a:solidFill>
                <a:latin typeface="Calibri" panose="020F0502020204030204" pitchFamily="34" charset="0"/>
              </a:rPr>
              <a:t>revisione degli incentivi si pone in linea anche con i primi interventi già indicati nell’Accordo tra </a:t>
            </a:r>
            <a:r>
              <a:rPr lang="it-IT" sz="1600" dirty="0" smtClean="0">
                <a:solidFill>
                  <a:srgbClr val="145092"/>
                </a:solidFill>
                <a:latin typeface="Calibri" panose="020F0502020204030204" pitchFamily="34" charset="0"/>
              </a:rPr>
              <a:t>il </a:t>
            </a:r>
            <a:r>
              <a:rPr lang="it-IT" sz="1600" dirty="0">
                <a:solidFill>
                  <a:srgbClr val="145092"/>
                </a:solidFill>
                <a:latin typeface="Calibri" panose="020F0502020204030204" pitchFamily="34" charset="0"/>
              </a:rPr>
              <a:t>Ministero dell’Ambiente e le Regioni del Bacino Padano, </a:t>
            </a:r>
            <a:r>
              <a:rPr lang="it-IT" sz="1600" dirty="0" smtClean="0">
                <a:solidFill>
                  <a:srgbClr val="145092"/>
                </a:solidFill>
                <a:latin typeface="Calibri" panose="020F0502020204030204" pitchFamily="34" charset="0"/>
              </a:rPr>
              <a:t>oltre che risultare congruente con le risultanze dei numerosi studi scientifici prodotti da </a:t>
            </a:r>
            <a:r>
              <a:rPr lang="it-IT" sz="1600" dirty="0">
                <a:solidFill>
                  <a:srgbClr val="145092"/>
                </a:solidFill>
                <a:latin typeface="Calibri" panose="020F0502020204030204" pitchFamily="34" charset="0"/>
              </a:rPr>
              <a:t>numerosi Enti ed Istituti </a:t>
            </a:r>
            <a:r>
              <a:rPr lang="it-IT" sz="1600" dirty="0" smtClean="0">
                <a:solidFill>
                  <a:srgbClr val="145092"/>
                </a:solidFill>
                <a:latin typeface="Calibri" panose="020F0502020204030204" pitchFamily="34" charset="0"/>
              </a:rPr>
              <a:t>pubblici che mostrano come il settore del riscaldamento domestico legato all’utilizzo di combustibili solidi sia il più impattante riguardo al tema della qualità dell’aria.</a:t>
            </a:r>
          </a:p>
          <a:p>
            <a:pPr marL="0" indent="0" algn="just">
              <a:buNone/>
            </a:pPr>
            <a:endParaRPr lang="it-IT" sz="1600" dirty="0" smtClean="0">
              <a:solidFill>
                <a:srgbClr val="145092"/>
              </a:solidFill>
              <a:latin typeface="Calibri" panose="020F0502020204030204" pitchFamily="34" charset="0"/>
            </a:endParaRPr>
          </a:p>
          <a:p>
            <a:pPr marL="0" indent="0" algn="just">
              <a:buNone/>
            </a:pPr>
            <a:r>
              <a:rPr lang="it-IT" sz="1600" dirty="0" smtClean="0">
                <a:solidFill>
                  <a:srgbClr val="145092"/>
                </a:solidFill>
                <a:latin typeface="Calibri" panose="020F0502020204030204" pitchFamily="34" charset="0"/>
              </a:rPr>
              <a:t>Occorre quindi </a:t>
            </a:r>
            <a:r>
              <a:rPr lang="it-IT" sz="1600" u="sng" dirty="0" smtClean="0">
                <a:solidFill>
                  <a:srgbClr val="145092"/>
                </a:solidFill>
                <a:latin typeface="Calibri" panose="020F0502020204030204" pitchFamily="34" charset="0"/>
              </a:rPr>
              <a:t>giungere ad un contenimento dei volumi di biomassa solida utilizzata nel settore termico/domestico</a:t>
            </a:r>
            <a:r>
              <a:rPr lang="it-IT" sz="1600" dirty="0" smtClean="0">
                <a:solidFill>
                  <a:srgbClr val="145092"/>
                </a:solidFill>
                <a:latin typeface="Calibri" panose="020F0502020204030204" pitchFamily="34" charset="0"/>
              </a:rPr>
              <a:t> (e non prevedere una costanza dei volumi di consumo),  anche in considerazione del fatto che l’eventuale sostituzione di impianti obsoleti con impianti di alta gamma dovrebbe comportare di conseguenza una migliore efficienza energetica degli stessi.</a:t>
            </a:r>
          </a:p>
          <a:p>
            <a:pPr marL="0" indent="0" algn="just">
              <a:buNone/>
            </a:pPr>
            <a:endParaRPr lang="it-IT" sz="1600" u="sng" dirty="0" smtClean="0">
              <a:solidFill>
                <a:srgbClr val="145092"/>
              </a:solidFill>
              <a:latin typeface="Calibri" panose="020F0502020204030204" pitchFamily="34" charset="0"/>
            </a:endParaRPr>
          </a:p>
        </p:txBody>
      </p:sp>
    </p:spTree>
    <p:extLst>
      <p:ext uri="{BB962C8B-B14F-4D97-AF65-F5344CB8AC3E}">
        <p14:creationId xmlns:p14="http://schemas.microsoft.com/office/powerpoint/2010/main" val="2275107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a:latin typeface="Calibri" panose="020F0502020204030204" pitchFamily="34" charset="0"/>
              </a:rPr>
              <a:t>Osservazioni al PNIEC</a:t>
            </a:r>
            <a:r>
              <a:rPr lang="it-IT" b="1" dirty="0" smtClean="0">
                <a:latin typeface="Calibri" panose="020F0502020204030204" pitchFamily="34" charset="0"/>
              </a:rPr>
              <a:t/>
            </a:r>
            <a:br>
              <a:rPr lang="it-IT" b="1" dirty="0" smtClean="0">
                <a:latin typeface="Calibri" panose="020F0502020204030204" pitchFamily="34" charset="0"/>
              </a:rPr>
            </a:br>
            <a:r>
              <a:rPr lang="it-IT" sz="2000" b="1" dirty="0" smtClean="0">
                <a:latin typeface="Calibri" panose="020F0502020204030204" pitchFamily="34" charset="0"/>
              </a:rPr>
              <a:t>Settore Termico</a:t>
            </a:r>
            <a:endParaRPr lang="it-IT" b="1" dirty="0">
              <a:latin typeface="Calibri" panose="020F0502020204030204" pitchFamily="34" charset="0"/>
            </a:endParaRPr>
          </a:p>
        </p:txBody>
      </p:sp>
      <p:sp>
        <p:nvSpPr>
          <p:cNvPr id="4" name="Segnaposto contenuto 2"/>
          <p:cNvSpPr>
            <a:spLocks noGrp="1"/>
          </p:cNvSpPr>
          <p:nvPr>
            <p:ph idx="1"/>
          </p:nvPr>
        </p:nvSpPr>
        <p:spPr>
          <a:xfrm>
            <a:off x="755576" y="1124744"/>
            <a:ext cx="8135937" cy="5616624"/>
          </a:xfrm>
        </p:spPr>
        <p:txBody>
          <a:bodyPr/>
          <a:lstStyle/>
          <a:p>
            <a:pPr marL="0" indent="0" algn="just">
              <a:buNone/>
            </a:pPr>
            <a:r>
              <a:rPr lang="it-IT" sz="1600" dirty="0">
                <a:solidFill>
                  <a:srgbClr val="145092"/>
                </a:solidFill>
                <a:latin typeface="Calibri" panose="020F0502020204030204" pitchFamily="34" charset="0"/>
              </a:rPr>
              <a:t>Deve essere garantita quindi </a:t>
            </a:r>
            <a:r>
              <a:rPr lang="it-IT" sz="1600" b="1" dirty="0">
                <a:solidFill>
                  <a:srgbClr val="FF0000"/>
                </a:solidFill>
                <a:latin typeface="Calibri" panose="020F0502020204030204" pitchFamily="34" charset="0"/>
              </a:rPr>
              <a:t>un’inversione delle scelte fino ad ora adottate</a:t>
            </a:r>
            <a:r>
              <a:rPr lang="it-IT" sz="1600" dirty="0">
                <a:solidFill>
                  <a:srgbClr val="145092"/>
                </a:solidFill>
                <a:latin typeface="Calibri" panose="020F0502020204030204" pitchFamily="34" charset="0"/>
              </a:rPr>
              <a:t>, attraverso le misure di seguito indicate:</a:t>
            </a:r>
          </a:p>
          <a:p>
            <a:pPr marL="0" indent="0" algn="just">
              <a:buNone/>
            </a:pPr>
            <a:endParaRPr lang="it-IT" sz="1600" dirty="0">
              <a:solidFill>
                <a:srgbClr val="145092"/>
              </a:solidFill>
              <a:latin typeface="Calibri" panose="020F0502020204030204" pitchFamily="34" charset="0"/>
            </a:endParaRPr>
          </a:p>
          <a:p>
            <a:pPr algn="just"/>
            <a:r>
              <a:rPr lang="it-IT" sz="1600" b="1" dirty="0">
                <a:solidFill>
                  <a:srgbClr val="145092"/>
                </a:solidFill>
                <a:latin typeface="Calibri" panose="020F0502020204030204" pitchFamily="34" charset="0"/>
              </a:rPr>
              <a:t>Revisione sostanziale degli attuali strumenti di incentivazione (Conto Termico e detrazioni fiscali</a:t>
            </a:r>
            <a:r>
              <a:rPr lang="it-IT" sz="1600" dirty="0">
                <a:solidFill>
                  <a:srgbClr val="145092"/>
                </a:solidFill>
                <a:latin typeface="Calibri" panose="020F0502020204030204" pitchFamily="34" charset="0"/>
              </a:rPr>
              <a:t>) che, attualmente sovvenzionano in modo rilevante l’acquisto di caldaie e stufe con emissioni di polveri e di </a:t>
            </a:r>
            <a:r>
              <a:rPr lang="it-IT" sz="1600" dirty="0" err="1">
                <a:solidFill>
                  <a:srgbClr val="145092"/>
                </a:solidFill>
                <a:latin typeface="Calibri" panose="020F0502020204030204" pitchFamily="34" charset="0"/>
              </a:rPr>
              <a:t>benzoapirene</a:t>
            </a:r>
            <a:r>
              <a:rPr lang="it-IT" sz="1600" dirty="0">
                <a:solidFill>
                  <a:srgbClr val="145092"/>
                </a:solidFill>
                <a:latin typeface="Calibri" panose="020F0502020204030204" pitchFamily="34" charset="0"/>
              </a:rPr>
              <a:t> elevati. In particolare, lo strumento del “Conto termico” dovrebbe essere al più presto rivisto inserendo nella Tabella 15 allegata al  DM 16.02.16 i limiti emissivi relativi a NO</a:t>
            </a:r>
            <a:r>
              <a:rPr lang="it-IT" sz="1600" baseline="-25000" dirty="0">
                <a:solidFill>
                  <a:srgbClr val="145092"/>
                </a:solidFill>
                <a:latin typeface="Calibri" panose="020F0502020204030204" pitchFamily="34" charset="0"/>
              </a:rPr>
              <a:t>X</a:t>
            </a:r>
            <a:r>
              <a:rPr lang="it-IT" sz="1600" dirty="0">
                <a:solidFill>
                  <a:srgbClr val="145092"/>
                </a:solidFill>
                <a:latin typeface="Calibri" panose="020F0502020204030204" pitchFamily="34" charset="0"/>
              </a:rPr>
              <a:t>  e rivedendo i valori degli altri inquinanti per prevedere la possibilità di accedere agli  incentivi per gli impianti classificati almeno in classe 4 (ai sensi del DM 186/17).</a:t>
            </a:r>
          </a:p>
          <a:p>
            <a:pPr marL="357188" indent="0" algn="just">
              <a:buNone/>
            </a:pPr>
            <a:r>
              <a:rPr lang="it-IT" sz="1600" dirty="0" smtClean="0">
                <a:solidFill>
                  <a:srgbClr val="145092"/>
                </a:solidFill>
                <a:latin typeface="Calibri" panose="020F0502020204030204" pitchFamily="34" charset="0"/>
              </a:rPr>
              <a:t>Inoltre</a:t>
            </a:r>
            <a:r>
              <a:rPr lang="it-IT" sz="1600" dirty="0">
                <a:solidFill>
                  <a:srgbClr val="145092"/>
                </a:solidFill>
                <a:latin typeface="Calibri" panose="020F0502020204030204" pitchFamily="34" charset="0"/>
              </a:rPr>
              <a:t>, non risulta ancora emanato il provvedimento attuativo di cui alla Legge di Bilancio per il 2018 (L. 205/17) con il quale dovevano essere definiti i requisiti tecnici che devono soddisfare gli interventi che beneficiano delle agevolazioni in termini di detrazioni fiscali per l’acquisto e la posa in opera degli impianti di riscaldamento alimentati a biomassa: è quindi necessario giungere quanto prima all’adozione del provvedimento nel quale dovrebbe essere previsto che le detrazioni fiscali per gli impianti di riscaldamento alimentati a biomassa vengano concesse solo per gli impianti con classe emissiva pari a 5 di cui al recente DM 7.11.17, n° </a:t>
            </a:r>
            <a:r>
              <a:rPr lang="it-IT" sz="1600" dirty="0" smtClean="0">
                <a:solidFill>
                  <a:srgbClr val="145092"/>
                </a:solidFill>
                <a:latin typeface="Calibri" panose="020F0502020204030204" pitchFamily="34" charset="0"/>
              </a:rPr>
              <a:t>186;</a:t>
            </a:r>
          </a:p>
          <a:p>
            <a:pPr marL="357188" indent="0" algn="just">
              <a:buNone/>
            </a:pPr>
            <a:endParaRPr lang="it-IT" sz="1600" dirty="0" smtClean="0">
              <a:solidFill>
                <a:srgbClr val="145092"/>
              </a:solidFill>
              <a:latin typeface="Calibri" panose="020F0502020204030204" pitchFamily="34" charset="0"/>
            </a:endParaRPr>
          </a:p>
        </p:txBody>
      </p:sp>
    </p:spTree>
    <p:extLst>
      <p:ext uri="{BB962C8B-B14F-4D97-AF65-F5344CB8AC3E}">
        <p14:creationId xmlns:p14="http://schemas.microsoft.com/office/powerpoint/2010/main" val="1415355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a:latin typeface="Calibri" panose="020F0502020204030204" pitchFamily="34" charset="0"/>
              </a:rPr>
              <a:t>Osservazioni al PNIEC</a:t>
            </a:r>
            <a:r>
              <a:rPr lang="it-IT" b="1" dirty="0" smtClean="0">
                <a:latin typeface="Calibri" panose="020F0502020204030204" pitchFamily="34" charset="0"/>
              </a:rPr>
              <a:t/>
            </a:r>
            <a:br>
              <a:rPr lang="it-IT" b="1" dirty="0" smtClean="0">
                <a:latin typeface="Calibri" panose="020F0502020204030204" pitchFamily="34" charset="0"/>
              </a:rPr>
            </a:br>
            <a:r>
              <a:rPr lang="it-IT" sz="2000" b="1" dirty="0" smtClean="0">
                <a:latin typeface="Calibri" panose="020F0502020204030204" pitchFamily="34" charset="0"/>
              </a:rPr>
              <a:t>Settore Termico</a:t>
            </a:r>
            <a:endParaRPr lang="it-IT" b="1" dirty="0">
              <a:latin typeface="Calibri" panose="020F0502020204030204" pitchFamily="34" charset="0"/>
            </a:endParaRPr>
          </a:p>
        </p:txBody>
      </p:sp>
      <p:sp>
        <p:nvSpPr>
          <p:cNvPr id="4" name="Segnaposto contenuto 2"/>
          <p:cNvSpPr>
            <a:spLocks noGrp="1"/>
          </p:cNvSpPr>
          <p:nvPr>
            <p:ph idx="1"/>
          </p:nvPr>
        </p:nvSpPr>
        <p:spPr>
          <a:xfrm>
            <a:off x="756543" y="1241376"/>
            <a:ext cx="8135937" cy="5616624"/>
          </a:xfrm>
        </p:spPr>
        <p:txBody>
          <a:bodyPr/>
          <a:lstStyle/>
          <a:p>
            <a:pPr algn="just"/>
            <a:r>
              <a:rPr lang="it-IT" sz="1600" b="1" dirty="0">
                <a:solidFill>
                  <a:srgbClr val="145092"/>
                </a:solidFill>
                <a:latin typeface="Calibri" panose="020F0502020204030204" pitchFamily="34" charset="0"/>
              </a:rPr>
              <a:t>Introduzione di specifici divieti o limitazioni di installazione</a:t>
            </a:r>
            <a:r>
              <a:rPr lang="it-IT" sz="1600" dirty="0">
                <a:solidFill>
                  <a:srgbClr val="145092"/>
                </a:solidFill>
                <a:latin typeface="Calibri" panose="020F0502020204030204" pitchFamily="34" charset="0"/>
              </a:rPr>
              <a:t> dei suddetti</a:t>
            </a:r>
            <a:r>
              <a:rPr lang="it-IT" sz="1600" b="1" dirty="0">
                <a:solidFill>
                  <a:srgbClr val="145092"/>
                </a:solidFill>
                <a:latin typeface="Calibri" panose="020F0502020204030204" pitchFamily="34" charset="0"/>
              </a:rPr>
              <a:t> impianti a biomassa solida</a:t>
            </a:r>
            <a:r>
              <a:rPr lang="it-IT" sz="1600" dirty="0">
                <a:solidFill>
                  <a:srgbClr val="145092"/>
                </a:solidFill>
                <a:latin typeface="Calibri" panose="020F0502020204030204" pitchFamily="34" charset="0"/>
              </a:rPr>
              <a:t> (legna e </a:t>
            </a:r>
            <a:r>
              <a:rPr lang="it-IT" sz="1600" dirty="0" err="1">
                <a:solidFill>
                  <a:srgbClr val="145092"/>
                </a:solidFill>
                <a:latin typeface="Calibri" panose="020F0502020204030204" pitchFamily="34" charset="0"/>
              </a:rPr>
              <a:t>pellet</a:t>
            </a:r>
            <a:r>
              <a:rPr lang="it-IT" sz="1600" dirty="0">
                <a:solidFill>
                  <a:srgbClr val="145092"/>
                </a:solidFill>
                <a:latin typeface="Calibri" panose="020F0502020204030204" pitchFamily="34" charset="0"/>
              </a:rPr>
              <a:t>), soprattutto </a:t>
            </a:r>
            <a:r>
              <a:rPr lang="it-IT" sz="1600" b="1" dirty="0">
                <a:solidFill>
                  <a:srgbClr val="145092"/>
                </a:solidFill>
                <a:latin typeface="Calibri" panose="020F0502020204030204" pitchFamily="34" charset="0"/>
              </a:rPr>
              <a:t>quando sono disponibili sistemi di riscaldamento alimentati a combustibili gassosi che non presentano problematiche connesse alla qualità dell’aria</a:t>
            </a:r>
            <a:r>
              <a:rPr lang="it-IT" sz="1600" dirty="0">
                <a:solidFill>
                  <a:srgbClr val="145092"/>
                </a:solidFill>
                <a:latin typeface="Calibri" panose="020F0502020204030204" pitchFamily="34" charset="0"/>
              </a:rPr>
              <a:t>;</a:t>
            </a:r>
          </a:p>
          <a:p>
            <a:pPr algn="just"/>
            <a:r>
              <a:rPr lang="it-IT" sz="1600" b="1" dirty="0">
                <a:solidFill>
                  <a:srgbClr val="145092"/>
                </a:solidFill>
                <a:latin typeface="Calibri" panose="020F0502020204030204" pitchFamily="34" charset="0"/>
              </a:rPr>
              <a:t>Previsione anche per gli impianti a biomassa (anche con potenza inferiore ai 5 </a:t>
            </a:r>
            <a:r>
              <a:rPr lang="it-IT" sz="1600" b="1" dirty="0" err="1">
                <a:solidFill>
                  <a:srgbClr val="145092"/>
                </a:solidFill>
                <a:latin typeface="Calibri" panose="020F0502020204030204" pitchFamily="34" charset="0"/>
              </a:rPr>
              <a:t>Kw</a:t>
            </a:r>
            <a:r>
              <a:rPr lang="it-IT" sz="1600" b="1" dirty="0">
                <a:solidFill>
                  <a:srgbClr val="145092"/>
                </a:solidFill>
                <a:latin typeface="Calibri" panose="020F0502020204030204" pitchFamily="34" charset="0"/>
              </a:rPr>
              <a:t>) di appositi controlli di manutenzione e di efficienza con cadenza almeno annuale</a:t>
            </a:r>
            <a:r>
              <a:rPr lang="it-IT" sz="1600" dirty="0">
                <a:solidFill>
                  <a:srgbClr val="145092"/>
                </a:solidFill>
                <a:latin typeface="Calibri" panose="020F0502020204030204" pitchFamily="34" charset="0"/>
              </a:rPr>
              <a:t>, nonché la </a:t>
            </a:r>
            <a:r>
              <a:rPr lang="it-IT" sz="1600" b="1" dirty="0">
                <a:solidFill>
                  <a:srgbClr val="145092"/>
                </a:solidFill>
                <a:latin typeface="Calibri" panose="020F0502020204030204" pitchFamily="34" charset="0"/>
              </a:rPr>
              <a:t>registrazione dei dati relativi ai controlli stessi ed al quantitativo di prodotto utilizzato nell’ambito del catasto degli impianti termici</a:t>
            </a:r>
            <a:r>
              <a:rPr lang="it-IT" sz="1600" dirty="0">
                <a:solidFill>
                  <a:srgbClr val="145092"/>
                </a:solidFill>
                <a:latin typeface="Calibri" panose="020F0502020204030204" pitchFamily="34" charset="0"/>
              </a:rPr>
              <a:t>: ciò proprio al fine di controllare e monitorare le emissioni derivanti dall’impiego degli impianti di riscaldamento alimentati a biomassa.</a:t>
            </a:r>
          </a:p>
          <a:p>
            <a:pPr marL="0" lvl="0" indent="0" algn="just">
              <a:buNone/>
              <a:tabLst>
                <a:tab pos="0" algn="l"/>
              </a:tabLst>
            </a:pPr>
            <a:r>
              <a:rPr lang="it-IT" sz="1600" dirty="0" smtClean="0">
                <a:solidFill>
                  <a:srgbClr val="145092"/>
                </a:solidFill>
                <a:latin typeface="Calibri" panose="020F0502020204030204" pitchFamily="34" charset="0"/>
              </a:rPr>
              <a:t>Preme sottolineare, </a:t>
            </a:r>
            <a:r>
              <a:rPr lang="it-IT" sz="1600" dirty="0">
                <a:solidFill>
                  <a:srgbClr val="145092"/>
                </a:solidFill>
                <a:latin typeface="Calibri" panose="020F0502020204030204" pitchFamily="34" charset="0"/>
              </a:rPr>
              <a:t>in </a:t>
            </a:r>
            <a:r>
              <a:rPr lang="it-IT" sz="1600" dirty="0" smtClean="0">
                <a:solidFill>
                  <a:srgbClr val="145092"/>
                </a:solidFill>
                <a:latin typeface="Calibri" panose="020F0502020204030204" pitchFamily="34" charset="0"/>
              </a:rPr>
              <a:t>ultimo, </a:t>
            </a:r>
            <a:r>
              <a:rPr lang="it-IT" sz="1600" dirty="0">
                <a:solidFill>
                  <a:srgbClr val="145092"/>
                </a:solidFill>
                <a:latin typeface="Calibri" panose="020F0502020204030204" pitchFamily="34" charset="0"/>
              </a:rPr>
              <a:t>come le misure incentivanti sul prodotto ad oggi in vigore premino un mercato a vocazione principalmente estera, in considerazione del fatto che oltre l’85% dei volumi di </a:t>
            </a:r>
            <a:r>
              <a:rPr lang="it-IT" sz="1600" dirty="0" err="1">
                <a:solidFill>
                  <a:srgbClr val="145092"/>
                </a:solidFill>
                <a:latin typeface="Calibri" panose="020F0502020204030204" pitchFamily="34" charset="0"/>
              </a:rPr>
              <a:t>pellet</a:t>
            </a:r>
            <a:r>
              <a:rPr lang="it-IT" sz="1600" dirty="0">
                <a:solidFill>
                  <a:srgbClr val="145092"/>
                </a:solidFill>
                <a:latin typeface="Calibri" panose="020F0502020204030204" pitchFamily="34" charset="0"/>
              </a:rPr>
              <a:t> consumati in Italia (pari a 3,5 milioni di tonnellate circa che posizionano l’Italia al primo posto al mondo per consumi nel settore riscaldamento domestico)  sono importati.</a:t>
            </a:r>
          </a:p>
          <a:p>
            <a:pPr marL="0" indent="0" algn="just">
              <a:buNone/>
              <a:tabLst>
                <a:tab pos="0" algn="l"/>
              </a:tabLst>
            </a:pPr>
            <a:endParaRPr lang="it-IT" sz="1600" dirty="0" smtClean="0">
              <a:solidFill>
                <a:srgbClr val="145092"/>
              </a:solidFill>
              <a:latin typeface="Calibri" panose="020F0502020204030204" pitchFamily="34" charset="0"/>
            </a:endParaRPr>
          </a:p>
        </p:txBody>
      </p:sp>
      <p:sp>
        <p:nvSpPr>
          <p:cNvPr id="5" name="CasellaDiTesto 4"/>
          <p:cNvSpPr txBox="1"/>
          <p:nvPr/>
        </p:nvSpPr>
        <p:spPr>
          <a:xfrm>
            <a:off x="1043608" y="6557295"/>
            <a:ext cx="5760640" cy="276999"/>
          </a:xfrm>
          <a:prstGeom prst="rect">
            <a:avLst/>
          </a:prstGeom>
          <a:solidFill>
            <a:schemeClr val="bg1"/>
          </a:solidFill>
        </p:spPr>
        <p:txBody>
          <a:bodyPr wrap="square" rtlCol="0">
            <a:spAutoFit/>
          </a:bodyPr>
          <a:lstStyle/>
          <a:p>
            <a:r>
              <a:rPr lang="it-IT" sz="1200" i="1" dirty="0" smtClean="0">
                <a:solidFill>
                  <a:srgbClr val="145092"/>
                </a:solidFill>
                <a:latin typeface="Calibri" panose="020F0502020204030204" pitchFamily="34" charset="0"/>
              </a:rPr>
              <a:t>fonte </a:t>
            </a:r>
            <a:r>
              <a:rPr lang="it-IT" sz="1200" i="1" dirty="0">
                <a:solidFill>
                  <a:srgbClr val="145092"/>
                </a:solidFill>
                <a:latin typeface="Calibri" panose="020F0502020204030204" pitchFamily="34" charset="0"/>
              </a:rPr>
              <a:t>Studio </a:t>
            </a:r>
            <a:r>
              <a:rPr lang="it-IT" sz="1200" i="1" dirty="0" err="1">
                <a:solidFill>
                  <a:srgbClr val="145092"/>
                </a:solidFill>
                <a:latin typeface="Calibri" panose="020F0502020204030204" pitchFamily="34" charset="0"/>
              </a:rPr>
              <a:t>Bioenergy</a:t>
            </a:r>
            <a:r>
              <a:rPr lang="it-IT" sz="1200" i="1" dirty="0">
                <a:solidFill>
                  <a:srgbClr val="145092"/>
                </a:solidFill>
                <a:latin typeface="Calibri" panose="020F0502020204030204" pitchFamily="34" charset="0"/>
              </a:rPr>
              <a:t> Europe, anno 2017, </a:t>
            </a:r>
            <a:r>
              <a:rPr lang="it-IT" sz="1200" i="1" dirty="0" smtClean="0">
                <a:solidFill>
                  <a:srgbClr val="145092"/>
                </a:solidFill>
                <a:latin typeface="Calibri" panose="020F0502020204030204" pitchFamily="34" charset="0"/>
              </a:rPr>
              <a:t>rielaborazione Federchimica-Assogasliquidi</a:t>
            </a:r>
            <a:endParaRPr lang="it-IT" sz="1200" i="1" dirty="0"/>
          </a:p>
        </p:txBody>
      </p:sp>
    </p:spTree>
    <p:extLst>
      <p:ext uri="{BB962C8B-B14F-4D97-AF65-F5344CB8AC3E}">
        <p14:creationId xmlns:p14="http://schemas.microsoft.com/office/powerpoint/2010/main" val="2104567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a:latin typeface="Calibri" panose="020F0502020204030204" pitchFamily="34" charset="0"/>
              </a:rPr>
              <a:t>Osservazioni al </a:t>
            </a:r>
            <a:r>
              <a:rPr lang="it-IT" b="1" dirty="0" smtClean="0">
                <a:latin typeface="Calibri" panose="020F0502020204030204" pitchFamily="34" charset="0"/>
              </a:rPr>
              <a:t>PNIEC</a:t>
            </a:r>
            <a:endParaRPr lang="it-IT" b="1" dirty="0">
              <a:latin typeface="Calibri" panose="020F0502020204030204" pitchFamily="34" charset="0"/>
            </a:endParaRPr>
          </a:p>
        </p:txBody>
      </p:sp>
      <p:sp>
        <p:nvSpPr>
          <p:cNvPr id="4" name="Segnaposto contenuto 2"/>
          <p:cNvSpPr>
            <a:spLocks noGrp="1"/>
          </p:cNvSpPr>
          <p:nvPr>
            <p:ph idx="1"/>
          </p:nvPr>
        </p:nvSpPr>
        <p:spPr>
          <a:xfrm>
            <a:off x="755576" y="1340768"/>
            <a:ext cx="8135937" cy="5040560"/>
          </a:xfrm>
        </p:spPr>
        <p:txBody>
          <a:bodyPr/>
          <a:lstStyle/>
          <a:p>
            <a:pPr marL="0" indent="0" algn="ctr">
              <a:buNone/>
            </a:pPr>
            <a:r>
              <a:rPr lang="it-IT" sz="2000" b="1" u="sng" dirty="0">
                <a:solidFill>
                  <a:srgbClr val="145092"/>
                </a:solidFill>
                <a:latin typeface="Calibri" panose="020F0502020204030204" pitchFamily="34" charset="0"/>
                <a:ea typeface="+mj-ea"/>
                <a:cs typeface="+mj-cs"/>
              </a:rPr>
              <a:t>POLITICHE DI </a:t>
            </a:r>
            <a:r>
              <a:rPr lang="it-IT" sz="2000" b="1" u="sng" dirty="0" smtClean="0">
                <a:solidFill>
                  <a:srgbClr val="145092"/>
                </a:solidFill>
                <a:latin typeface="Calibri" panose="020F0502020204030204" pitchFamily="34" charset="0"/>
                <a:ea typeface="+mj-ea"/>
                <a:cs typeface="+mj-cs"/>
              </a:rPr>
              <a:t>CONTRASTO ALLA </a:t>
            </a:r>
            <a:r>
              <a:rPr lang="it-IT" sz="2000" b="1" u="sng" dirty="0">
                <a:solidFill>
                  <a:srgbClr val="145092"/>
                </a:solidFill>
                <a:latin typeface="Calibri" panose="020F0502020204030204" pitchFamily="34" charset="0"/>
                <a:ea typeface="+mj-ea"/>
                <a:cs typeface="+mj-cs"/>
              </a:rPr>
              <a:t>POVERTÀ ENERGETICA E </a:t>
            </a:r>
            <a:r>
              <a:rPr lang="it-IT" sz="2000" b="1" u="sng" dirty="0" smtClean="0">
                <a:solidFill>
                  <a:srgbClr val="145092"/>
                </a:solidFill>
                <a:latin typeface="Calibri" panose="020F0502020204030204" pitchFamily="34" charset="0"/>
                <a:ea typeface="+mj-ea"/>
                <a:cs typeface="+mj-cs"/>
              </a:rPr>
              <a:t>SUSSIDI</a:t>
            </a:r>
          </a:p>
          <a:p>
            <a:pPr marL="0" indent="0" algn="just">
              <a:buNone/>
            </a:pPr>
            <a:endParaRPr lang="it-IT" sz="2000" b="1" u="sng" dirty="0" smtClean="0">
              <a:solidFill>
                <a:srgbClr val="145092"/>
              </a:solidFill>
              <a:latin typeface="Calibri" panose="020F0502020204030204" pitchFamily="34" charset="0"/>
              <a:ea typeface="+mj-ea"/>
              <a:cs typeface="+mj-cs"/>
            </a:endParaRPr>
          </a:p>
          <a:p>
            <a:pPr marL="0" indent="0" algn="just">
              <a:buNone/>
            </a:pPr>
            <a:r>
              <a:rPr lang="it-IT" sz="1600" dirty="0" smtClean="0">
                <a:solidFill>
                  <a:srgbClr val="145092"/>
                </a:solidFill>
                <a:latin typeface="Calibri" panose="020F0502020204030204" pitchFamily="34" charset="0"/>
                <a:ea typeface="+mj-ea"/>
                <a:cs typeface="+mj-cs"/>
              </a:rPr>
              <a:t>Federchimica-Assogasliquidi </a:t>
            </a:r>
            <a:r>
              <a:rPr lang="it-IT" sz="1600" dirty="0">
                <a:solidFill>
                  <a:srgbClr val="145092"/>
                </a:solidFill>
                <a:latin typeface="Calibri" panose="020F0502020204030204" pitchFamily="34" charset="0"/>
                <a:ea typeface="+mj-ea"/>
                <a:cs typeface="+mj-cs"/>
              </a:rPr>
              <a:t>ritiene positivo e coerente che nel </a:t>
            </a:r>
            <a:r>
              <a:rPr lang="it-IT" sz="1600" dirty="0" smtClean="0">
                <a:solidFill>
                  <a:srgbClr val="145092"/>
                </a:solidFill>
                <a:latin typeface="Calibri" panose="020F0502020204030204" pitchFamily="34" charset="0"/>
                <a:ea typeface="+mj-ea"/>
                <a:cs typeface="+mj-cs"/>
              </a:rPr>
              <a:t>PNIEC </a:t>
            </a:r>
            <a:r>
              <a:rPr lang="it-IT" sz="1600" dirty="0">
                <a:solidFill>
                  <a:srgbClr val="145092"/>
                </a:solidFill>
                <a:latin typeface="Calibri" panose="020F0502020204030204" pitchFamily="34" charset="0"/>
                <a:ea typeface="+mj-ea"/>
                <a:cs typeface="+mj-cs"/>
              </a:rPr>
              <a:t>la misura vigente della riduzione del prezzo del GPL impiegato per il riscaldamento in aree geograficamente o climaticamente svantaggiate (zone montane, Sardegna, isole minori) sia </a:t>
            </a:r>
            <a:r>
              <a:rPr lang="it-IT" sz="1600" dirty="0" smtClean="0">
                <a:solidFill>
                  <a:srgbClr val="145092"/>
                </a:solidFill>
                <a:latin typeface="Calibri" panose="020F0502020204030204" pitchFamily="34" charset="0"/>
                <a:ea typeface="+mj-ea"/>
                <a:cs typeface="+mj-cs"/>
              </a:rPr>
              <a:t>stata </a:t>
            </a:r>
            <a:r>
              <a:rPr lang="it-IT" sz="1600" dirty="0">
                <a:solidFill>
                  <a:srgbClr val="145092"/>
                </a:solidFill>
                <a:latin typeface="Calibri" panose="020F0502020204030204" pitchFamily="34" charset="0"/>
                <a:ea typeface="+mj-ea"/>
                <a:cs typeface="+mj-cs"/>
              </a:rPr>
              <a:t>considerata tra le azioni volte a sviluppare una vera politica di contrasto alla povertà energetica delle famiglie</a:t>
            </a:r>
            <a:r>
              <a:rPr lang="it-IT" sz="1600" dirty="0" smtClean="0">
                <a:solidFill>
                  <a:srgbClr val="145092"/>
                </a:solidFill>
                <a:latin typeface="Calibri" panose="020F0502020204030204" pitchFamily="34" charset="0"/>
                <a:ea typeface="+mj-ea"/>
                <a:cs typeface="+mj-cs"/>
              </a:rPr>
              <a:t>.</a:t>
            </a:r>
          </a:p>
          <a:p>
            <a:pPr marL="0" indent="0" algn="just">
              <a:buNone/>
            </a:pPr>
            <a:endParaRPr lang="it-IT" sz="1600" dirty="0">
              <a:solidFill>
                <a:srgbClr val="145092"/>
              </a:solidFill>
              <a:latin typeface="Calibri" panose="020F0502020204030204" pitchFamily="34" charset="0"/>
              <a:ea typeface="+mj-ea"/>
              <a:cs typeface="+mj-cs"/>
            </a:endParaRPr>
          </a:p>
          <a:p>
            <a:pPr marL="0" indent="0" algn="just">
              <a:buNone/>
            </a:pPr>
            <a:r>
              <a:rPr lang="it-IT" sz="1600" b="1" dirty="0" smtClean="0">
                <a:solidFill>
                  <a:srgbClr val="145092"/>
                </a:solidFill>
                <a:latin typeface="Calibri" panose="020F0502020204030204" pitchFamily="34" charset="0"/>
                <a:ea typeface="+mj-ea"/>
                <a:cs typeface="+mj-cs"/>
              </a:rPr>
              <a:t>Coerentemente a quanto sopra</a:t>
            </a:r>
            <a:r>
              <a:rPr lang="it-IT" sz="1600" dirty="0" smtClean="0">
                <a:solidFill>
                  <a:srgbClr val="145092"/>
                </a:solidFill>
                <a:latin typeface="Calibri" panose="020F0502020204030204" pitchFamily="34" charset="0"/>
                <a:ea typeface="+mj-ea"/>
                <a:cs typeface="+mj-cs"/>
              </a:rPr>
              <a:t>, </a:t>
            </a:r>
            <a:r>
              <a:rPr lang="it-IT" sz="1600" b="1" dirty="0" smtClean="0">
                <a:solidFill>
                  <a:srgbClr val="145092"/>
                </a:solidFill>
                <a:latin typeface="Calibri" panose="020F0502020204030204" pitchFamily="34" charset="0"/>
                <a:ea typeface="+mj-ea"/>
                <a:cs typeface="+mj-cs"/>
              </a:rPr>
              <a:t>riteniamo </a:t>
            </a:r>
            <a:r>
              <a:rPr lang="it-IT" sz="1600" b="1" dirty="0">
                <a:solidFill>
                  <a:srgbClr val="145092"/>
                </a:solidFill>
                <a:latin typeface="Calibri" panose="020F0502020204030204" pitchFamily="34" charset="0"/>
                <a:ea typeface="+mj-ea"/>
                <a:cs typeface="+mj-cs"/>
              </a:rPr>
              <a:t>che il PNIEC debba essere </a:t>
            </a:r>
            <a:r>
              <a:rPr lang="it-IT" sz="1600" b="1" dirty="0" smtClean="0">
                <a:solidFill>
                  <a:srgbClr val="145092"/>
                </a:solidFill>
                <a:latin typeface="Calibri" panose="020F0502020204030204" pitchFamily="34" charset="0"/>
                <a:ea typeface="+mj-ea"/>
                <a:cs typeface="+mj-cs"/>
              </a:rPr>
              <a:t>rivisto inserendo </a:t>
            </a:r>
            <a:r>
              <a:rPr lang="it-IT" sz="1600" b="1" dirty="0">
                <a:solidFill>
                  <a:srgbClr val="145092"/>
                </a:solidFill>
                <a:latin typeface="Calibri" panose="020F0502020204030204" pitchFamily="34" charset="0"/>
                <a:ea typeface="+mj-ea"/>
                <a:cs typeface="+mj-cs"/>
              </a:rPr>
              <a:t>la misura della riduzione di costo applicabile al GPL distribuito nelle zone montane, nella Sardegna e nelle isole minori tra i sussidi ambientalmente </a:t>
            </a:r>
            <a:r>
              <a:rPr lang="it-IT" sz="1600" b="1" dirty="0" smtClean="0">
                <a:solidFill>
                  <a:srgbClr val="145092"/>
                </a:solidFill>
                <a:latin typeface="Calibri" panose="020F0502020204030204" pitchFamily="34" charset="0"/>
                <a:ea typeface="+mj-ea"/>
                <a:cs typeface="+mj-cs"/>
              </a:rPr>
              <a:t>favorevoli</a:t>
            </a:r>
            <a:r>
              <a:rPr lang="it-IT" sz="1600" dirty="0">
                <a:solidFill>
                  <a:srgbClr val="145092"/>
                </a:solidFill>
                <a:latin typeface="Calibri" panose="020F0502020204030204" pitchFamily="34" charset="0"/>
                <a:ea typeface="+mj-ea"/>
                <a:cs typeface="+mj-cs"/>
              </a:rPr>
              <a:t> </a:t>
            </a:r>
            <a:r>
              <a:rPr lang="it-IT" sz="1600" dirty="0" smtClean="0">
                <a:solidFill>
                  <a:srgbClr val="145092"/>
                </a:solidFill>
                <a:latin typeface="Calibri" panose="020F0502020204030204" pitchFamily="34" charset="0"/>
                <a:ea typeface="+mj-ea"/>
                <a:cs typeface="+mj-cs"/>
              </a:rPr>
              <a:t>– come già previsto nel </a:t>
            </a:r>
            <a:r>
              <a:rPr lang="it-IT" sz="1600" dirty="0" smtClean="0">
                <a:solidFill>
                  <a:srgbClr val="145092"/>
                </a:solidFill>
                <a:latin typeface="Calibri" panose="020F0502020204030204" pitchFamily="34" charset="0"/>
              </a:rPr>
              <a:t>“</a:t>
            </a:r>
            <a:r>
              <a:rPr lang="it-IT" sz="1600" dirty="0">
                <a:solidFill>
                  <a:srgbClr val="145092"/>
                </a:solidFill>
                <a:latin typeface="Calibri" panose="020F0502020204030204" pitchFamily="34" charset="0"/>
              </a:rPr>
              <a:t>Catalogo dei Sussidi Ambientalmente Dannosi e dei Sussidi Ambientalmente Favorevoli” redatto dal Ministero </a:t>
            </a:r>
            <a:r>
              <a:rPr lang="it-IT" sz="1600" dirty="0" smtClean="0">
                <a:solidFill>
                  <a:srgbClr val="145092"/>
                </a:solidFill>
                <a:latin typeface="Calibri" panose="020F0502020204030204" pitchFamily="34" charset="0"/>
              </a:rPr>
              <a:t>dell’Ambiente</a:t>
            </a:r>
            <a:r>
              <a:rPr lang="it-IT" sz="1600" dirty="0">
                <a:solidFill>
                  <a:srgbClr val="145092"/>
                </a:solidFill>
                <a:latin typeface="Calibri" panose="020F0502020204030204" pitchFamily="34" charset="0"/>
              </a:rPr>
              <a:t> </a:t>
            </a:r>
            <a:r>
              <a:rPr lang="it-IT" sz="1600" dirty="0" smtClean="0">
                <a:solidFill>
                  <a:srgbClr val="145092"/>
                </a:solidFill>
                <a:latin typeface="Calibri" panose="020F0502020204030204" pitchFamily="34" charset="0"/>
              </a:rPr>
              <a:t>– confermandone la natura di misura  di contrasto alla povertà energetica.</a:t>
            </a:r>
            <a:endParaRPr lang="it-IT" sz="1600" dirty="0">
              <a:solidFill>
                <a:srgbClr val="145092"/>
              </a:solidFill>
              <a:latin typeface="Calibri" panose="020F0502020204030204" pitchFamily="34" charset="0"/>
              <a:ea typeface="+mj-ea"/>
              <a:cs typeface="+mj-cs"/>
            </a:endParaRPr>
          </a:p>
        </p:txBody>
      </p:sp>
    </p:spTree>
    <p:extLst>
      <p:ext uri="{BB962C8B-B14F-4D97-AF65-F5344CB8AC3E}">
        <p14:creationId xmlns:p14="http://schemas.microsoft.com/office/powerpoint/2010/main" val="323155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a:latin typeface="Calibri" panose="020F0502020204030204" pitchFamily="34" charset="0"/>
              </a:rPr>
              <a:t>Osservazioni al </a:t>
            </a:r>
            <a:r>
              <a:rPr lang="it-IT" b="1" dirty="0" smtClean="0">
                <a:latin typeface="Calibri" panose="020F0502020204030204" pitchFamily="34" charset="0"/>
              </a:rPr>
              <a:t>PNIEC</a:t>
            </a:r>
            <a:endParaRPr lang="it-IT" b="1" dirty="0">
              <a:latin typeface="Calibri" panose="020F0502020204030204" pitchFamily="34" charset="0"/>
            </a:endParaRPr>
          </a:p>
        </p:txBody>
      </p:sp>
      <p:sp>
        <p:nvSpPr>
          <p:cNvPr id="4" name="Segnaposto contenuto 2"/>
          <p:cNvSpPr>
            <a:spLocks noGrp="1"/>
          </p:cNvSpPr>
          <p:nvPr>
            <p:ph idx="1"/>
          </p:nvPr>
        </p:nvSpPr>
        <p:spPr>
          <a:xfrm>
            <a:off x="755576" y="980728"/>
            <a:ext cx="8135937" cy="5400600"/>
          </a:xfrm>
        </p:spPr>
        <p:txBody>
          <a:bodyPr/>
          <a:lstStyle/>
          <a:p>
            <a:pPr marL="0" indent="0" algn="just">
              <a:buNone/>
            </a:pPr>
            <a:r>
              <a:rPr lang="it-IT" sz="2000" b="1" u="sng" dirty="0">
                <a:solidFill>
                  <a:srgbClr val="145092"/>
                </a:solidFill>
                <a:latin typeface="Calibri" panose="020F0502020204030204" pitchFamily="34" charset="0"/>
                <a:ea typeface="+mj-ea"/>
                <a:cs typeface="+mj-cs"/>
              </a:rPr>
              <a:t>Semplificazione degli adempimenti amministrativi ed adeguamento delle normative alle innovazioni </a:t>
            </a:r>
            <a:r>
              <a:rPr lang="it-IT" sz="2000" b="1" u="sng" dirty="0" smtClean="0">
                <a:solidFill>
                  <a:srgbClr val="145092"/>
                </a:solidFill>
                <a:latin typeface="Calibri" panose="020F0502020204030204" pitchFamily="34" charset="0"/>
                <a:ea typeface="+mj-ea"/>
                <a:cs typeface="+mj-cs"/>
              </a:rPr>
              <a:t>tecnologiche</a:t>
            </a:r>
          </a:p>
          <a:p>
            <a:pPr marL="0" indent="0" algn="just">
              <a:buNone/>
            </a:pPr>
            <a:endParaRPr lang="it-IT" sz="2000" b="1" u="sng" dirty="0" smtClean="0">
              <a:solidFill>
                <a:srgbClr val="145092"/>
              </a:solidFill>
              <a:latin typeface="Calibri" panose="020F0502020204030204" pitchFamily="34" charset="0"/>
              <a:ea typeface="+mj-ea"/>
              <a:cs typeface="+mj-cs"/>
            </a:endParaRPr>
          </a:p>
          <a:p>
            <a:pPr marL="0" indent="0" algn="just">
              <a:buNone/>
            </a:pPr>
            <a:r>
              <a:rPr lang="it-IT" sz="1600" dirty="0">
                <a:solidFill>
                  <a:srgbClr val="145092"/>
                </a:solidFill>
                <a:latin typeface="Calibri" panose="020F0502020204030204" pitchFamily="34" charset="0"/>
                <a:ea typeface="+mj-ea"/>
                <a:cs typeface="+mj-cs"/>
              </a:rPr>
              <a:t>Nel corso della conversione in legge del D.L. Semplificazioni era stato proposto ed approvato dalla competente Commissione parlamentare del Senato uno specifico intervento normativo volto a garantire alle Imprese di utilizzare le migliori e più moderne tecnologie di indagine e controllo dei serbatoi di GPL, nello specifico la tecnica di controllo con le emissioni acustiche anche per i serbatoi sopra i 13 </a:t>
            </a:r>
            <a:r>
              <a:rPr lang="it-IT" sz="1600" dirty="0" smtClean="0">
                <a:solidFill>
                  <a:srgbClr val="145092"/>
                </a:solidFill>
                <a:latin typeface="Calibri" panose="020F0502020204030204" pitchFamily="34" charset="0"/>
                <a:ea typeface="+mj-ea"/>
                <a:cs typeface="+mj-cs"/>
              </a:rPr>
              <a:t>m</a:t>
            </a:r>
            <a:r>
              <a:rPr lang="it-IT" sz="1600" baseline="30000" dirty="0" smtClean="0">
                <a:solidFill>
                  <a:srgbClr val="145092"/>
                </a:solidFill>
                <a:latin typeface="Calibri" panose="020F0502020204030204" pitchFamily="34" charset="0"/>
                <a:ea typeface="+mj-ea"/>
                <a:cs typeface="+mj-cs"/>
              </a:rPr>
              <a:t>3</a:t>
            </a:r>
            <a:r>
              <a:rPr lang="it-IT" sz="1600" dirty="0" smtClean="0">
                <a:solidFill>
                  <a:srgbClr val="145092"/>
                </a:solidFill>
                <a:latin typeface="Calibri" panose="020F0502020204030204" pitchFamily="34" charset="0"/>
                <a:ea typeface="+mj-ea"/>
                <a:cs typeface="+mj-cs"/>
              </a:rPr>
              <a:t> </a:t>
            </a:r>
            <a:r>
              <a:rPr lang="it-IT" sz="1600" dirty="0">
                <a:solidFill>
                  <a:srgbClr val="145092"/>
                </a:solidFill>
                <a:latin typeface="Calibri" panose="020F0502020204030204" pitchFamily="34" charset="0"/>
                <a:ea typeface="+mj-ea"/>
                <a:cs typeface="+mj-cs"/>
              </a:rPr>
              <a:t>di capacità</a:t>
            </a:r>
            <a:r>
              <a:rPr lang="it-IT" sz="1600" dirty="0" smtClean="0">
                <a:solidFill>
                  <a:srgbClr val="145092"/>
                </a:solidFill>
                <a:latin typeface="Calibri" panose="020F0502020204030204" pitchFamily="34" charset="0"/>
                <a:ea typeface="+mj-ea"/>
                <a:cs typeface="+mj-cs"/>
              </a:rPr>
              <a:t>.</a:t>
            </a:r>
            <a:endParaRPr lang="it-IT" sz="1600" dirty="0">
              <a:solidFill>
                <a:srgbClr val="145092"/>
              </a:solidFill>
              <a:latin typeface="Calibri" panose="020F0502020204030204" pitchFamily="34" charset="0"/>
              <a:ea typeface="+mj-ea"/>
              <a:cs typeface="+mj-cs"/>
            </a:endParaRPr>
          </a:p>
          <a:p>
            <a:pPr marL="0" indent="0" algn="just">
              <a:buNone/>
            </a:pPr>
            <a:r>
              <a:rPr lang="it-IT" sz="1600" dirty="0">
                <a:solidFill>
                  <a:srgbClr val="145092"/>
                </a:solidFill>
                <a:latin typeface="Calibri" panose="020F0502020204030204" pitchFamily="34" charset="0"/>
                <a:ea typeface="+mj-ea"/>
                <a:cs typeface="+mj-cs"/>
              </a:rPr>
              <a:t>Si tratta di un intervento normativo dalle positive ricadute anche di natura ambientale e in termini di rafforzamento della sicurezza, consentendo – così - al nostro Paese di adeguare la normativa nazionale agli standard tecnici europei di riferimento.</a:t>
            </a:r>
          </a:p>
          <a:p>
            <a:pPr marL="0" indent="0" algn="just">
              <a:buNone/>
            </a:pPr>
            <a:r>
              <a:rPr lang="it-IT" sz="1600" dirty="0">
                <a:solidFill>
                  <a:srgbClr val="145092"/>
                </a:solidFill>
                <a:latin typeface="Calibri" panose="020F0502020204030204" pitchFamily="34" charset="0"/>
                <a:ea typeface="+mj-ea"/>
                <a:cs typeface="+mj-cs"/>
              </a:rPr>
              <a:t>Pertanto, in considerazione dei benefici suddetti e dell’importanza strategica della metodica utilizzata la norma proposta era volta a garantire che la metodica di controllo sopra descritta potesse essere applicata in modo standardizzato anche ai serbatoi di GPL interrati di capacità superiore a 13 </a:t>
            </a:r>
            <a:r>
              <a:rPr lang="it-IT" sz="1600" dirty="0" smtClean="0">
                <a:solidFill>
                  <a:srgbClr val="145092"/>
                </a:solidFill>
                <a:latin typeface="Calibri" panose="020F0502020204030204" pitchFamily="34" charset="0"/>
              </a:rPr>
              <a:t>m</a:t>
            </a:r>
            <a:r>
              <a:rPr lang="it-IT" sz="1600" baseline="30000" dirty="0" smtClean="0">
                <a:solidFill>
                  <a:srgbClr val="145092"/>
                </a:solidFill>
                <a:latin typeface="Calibri" panose="020F0502020204030204" pitchFamily="34" charset="0"/>
              </a:rPr>
              <a:t>3</a:t>
            </a:r>
            <a:r>
              <a:rPr lang="it-IT" sz="1600" dirty="0" smtClean="0">
                <a:solidFill>
                  <a:srgbClr val="145092"/>
                </a:solidFill>
                <a:latin typeface="Calibri" panose="020F0502020204030204" pitchFamily="34" charset="0"/>
                <a:ea typeface="+mj-ea"/>
                <a:cs typeface="+mj-cs"/>
              </a:rPr>
              <a:t>. Purtroppo</a:t>
            </a:r>
            <a:r>
              <a:rPr lang="it-IT" sz="1600" dirty="0">
                <a:solidFill>
                  <a:srgbClr val="145092"/>
                </a:solidFill>
                <a:latin typeface="Calibri" panose="020F0502020204030204" pitchFamily="34" charset="0"/>
                <a:ea typeface="+mj-ea"/>
                <a:cs typeface="+mj-cs"/>
              </a:rPr>
              <a:t>, per alcune problematiche connesse alla promulgazione della legge di conversione in legge del D.L. Semplificazioni, non è stato possibile giungere alla definitiva approvazione della </a:t>
            </a:r>
            <a:r>
              <a:rPr lang="it-IT" sz="1600" dirty="0" smtClean="0">
                <a:solidFill>
                  <a:srgbClr val="145092"/>
                </a:solidFill>
                <a:latin typeface="Calibri" panose="020F0502020204030204" pitchFamily="34" charset="0"/>
                <a:ea typeface="+mj-ea"/>
                <a:cs typeface="+mj-cs"/>
              </a:rPr>
              <a:t>norma.</a:t>
            </a:r>
          </a:p>
          <a:p>
            <a:pPr marL="0" indent="0" algn="just">
              <a:buNone/>
            </a:pPr>
            <a:r>
              <a:rPr lang="it-IT" sz="1600" b="1" dirty="0" smtClean="0">
                <a:solidFill>
                  <a:srgbClr val="FF0000"/>
                </a:solidFill>
                <a:latin typeface="Calibri" panose="020F0502020204030204" pitchFamily="34" charset="0"/>
                <a:ea typeface="+mj-ea"/>
                <a:cs typeface="+mj-cs"/>
              </a:rPr>
              <a:t>Risulta pertanto </a:t>
            </a:r>
            <a:r>
              <a:rPr lang="it-IT" sz="1600" b="1" dirty="0">
                <a:solidFill>
                  <a:srgbClr val="FF0000"/>
                </a:solidFill>
                <a:latin typeface="Calibri" panose="020F0502020204030204" pitchFamily="34" charset="0"/>
                <a:ea typeface="+mj-ea"/>
                <a:cs typeface="+mj-cs"/>
              </a:rPr>
              <a:t>essenziale, proprio al fine di rispondere alle esigenze non solo delle Imprese ma di tutto il Paese di poter far affidamento su procedure semplificate ed in linea con le migliori tecnologie disponibili.</a:t>
            </a:r>
          </a:p>
          <a:p>
            <a:pPr marL="0" indent="0" algn="just">
              <a:buNone/>
            </a:pPr>
            <a:endParaRPr lang="it-IT" sz="1600" dirty="0" smtClean="0">
              <a:solidFill>
                <a:srgbClr val="145092"/>
              </a:solidFill>
              <a:latin typeface="Calibri" panose="020F0502020204030204" pitchFamily="34" charset="0"/>
              <a:ea typeface="+mj-ea"/>
              <a:cs typeface="+mj-cs"/>
            </a:endParaRPr>
          </a:p>
          <a:p>
            <a:pPr marL="0" indent="0" algn="just">
              <a:buNone/>
            </a:pPr>
            <a:endParaRPr lang="it-IT" sz="1600" dirty="0">
              <a:solidFill>
                <a:srgbClr val="145092"/>
              </a:solidFill>
              <a:latin typeface="Calibri" panose="020F0502020204030204" pitchFamily="34" charset="0"/>
              <a:ea typeface="+mj-ea"/>
              <a:cs typeface="+mj-cs"/>
            </a:endParaRPr>
          </a:p>
          <a:p>
            <a:pPr marL="0" indent="0" algn="just">
              <a:buNone/>
            </a:pPr>
            <a:endParaRPr lang="it-IT" sz="1600" dirty="0">
              <a:solidFill>
                <a:srgbClr val="145092"/>
              </a:solidFill>
              <a:latin typeface="Calibri" panose="020F0502020204030204" pitchFamily="34" charset="0"/>
              <a:ea typeface="+mj-ea"/>
              <a:cs typeface="+mj-cs"/>
            </a:endParaRPr>
          </a:p>
        </p:txBody>
      </p:sp>
    </p:spTree>
    <p:extLst>
      <p:ext uri="{BB962C8B-B14F-4D97-AF65-F5344CB8AC3E}">
        <p14:creationId xmlns:p14="http://schemas.microsoft.com/office/powerpoint/2010/main" val="169505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683568" y="0"/>
            <a:ext cx="8135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145092"/>
                </a:solidFill>
                <a:latin typeface="+mj-lt"/>
                <a:ea typeface="+mj-ea"/>
                <a:cs typeface="+mj-cs"/>
              </a:defRPr>
            </a:lvl1pPr>
            <a:lvl2pPr algn="ctr" rtl="0" eaLnBrk="0" fontAlgn="base" hangingPunct="0">
              <a:spcBef>
                <a:spcPct val="0"/>
              </a:spcBef>
              <a:spcAft>
                <a:spcPct val="0"/>
              </a:spcAft>
              <a:defRPr sz="4000">
                <a:solidFill>
                  <a:srgbClr val="145092"/>
                </a:solidFill>
                <a:latin typeface="Trebuchet MS" pitchFamily="34" charset="0"/>
              </a:defRPr>
            </a:lvl2pPr>
            <a:lvl3pPr algn="ctr" rtl="0" eaLnBrk="0" fontAlgn="base" hangingPunct="0">
              <a:spcBef>
                <a:spcPct val="0"/>
              </a:spcBef>
              <a:spcAft>
                <a:spcPct val="0"/>
              </a:spcAft>
              <a:defRPr sz="4000">
                <a:solidFill>
                  <a:srgbClr val="145092"/>
                </a:solidFill>
                <a:latin typeface="Trebuchet MS" pitchFamily="34" charset="0"/>
              </a:defRPr>
            </a:lvl3pPr>
            <a:lvl4pPr algn="ctr" rtl="0" eaLnBrk="0" fontAlgn="base" hangingPunct="0">
              <a:spcBef>
                <a:spcPct val="0"/>
              </a:spcBef>
              <a:spcAft>
                <a:spcPct val="0"/>
              </a:spcAft>
              <a:defRPr sz="4000">
                <a:solidFill>
                  <a:srgbClr val="145092"/>
                </a:solidFill>
                <a:latin typeface="Trebuchet MS" pitchFamily="34" charset="0"/>
              </a:defRPr>
            </a:lvl4pPr>
            <a:lvl5pPr algn="ctr" rtl="0" eaLnBrk="0" fontAlgn="base" hangingPunct="0">
              <a:spcBef>
                <a:spcPct val="0"/>
              </a:spcBef>
              <a:spcAft>
                <a:spcPct val="0"/>
              </a:spcAft>
              <a:defRPr sz="4000">
                <a:solidFill>
                  <a:srgbClr val="145092"/>
                </a:solidFill>
                <a:latin typeface="Trebuchet MS" pitchFamily="34" charset="0"/>
              </a:defRPr>
            </a:lvl5pPr>
            <a:lvl6pPr marL="457200" algn="ctr" rtl="0" fontAlgn="base">
              <a:spcBef>
                <a:spcPct val="0"/>
              </a:spcBef>
              <a:spcAft>
                <a:spcPct val="0"/>
              </a:spcAft>
              <a:defRPr sz="4000">
                <a:solidFill>
                  <a:srgbClr val="145092"/>
                </a:solidFill>
                <a:latin typeface="Trebuchet MS" pitchFamily="34" charset="0"/>
              </a:defRPr>
            </a:lvl6pPr>
            <a:lvl7pPr marL="914400" algn="ctr" rtl="0" fontAlgn="base">
              <a:spcBef>
                <a:spcPct val="0"/>
              </a:spcBef>
              <a:spcAft>
                <a:spcPct val="0"/>
              </a:spcAft>
              <a:defRPr sz="4000">
                <a:solidFill>
                  <a:srgbClr val="145092"/>
                </a:solidFill>
                <a:latin typeface="Trebuchet MS" pitchFamily="34" charset="0"/>
              </a:defRPr>
            </a:lvl7pPr>
            <a:lvl8pPr marL="1371600" algn="ctr" rtl="0" fontAlgn="base">
              <a:spcBef>
                <a:spcPct val="0"/>
              </a:spcBef>
              <a:spcAft>
                <a:spcPct val="0"/>
              </a:spcAft>
              <a:defRPr sz="4000">
                <a:solidFill>
                  <a:srgbClr val="145092"/>
                </a:solidFill>
                <a:latin typeface="Trebuchet MS" pitchFamily="34" charset="0"/>
              </a:defRPr>
            </a:lvl8pPr>
            <a:lvl9pPr marL="1828800" algn="ctr" rtl="0" fontAlgn="base">
              <a:spcBef>
                <a:spcPct val="0"/>
              </a:spcBef>
              <a:spcAft>
                <a:spcPct val="0"/>
              </a:spcAft>
              <a:defRPr sz="4000">
                <a:solidFill>
                  <a:srgbClr val="145092"/>
                </a:solidFill>
                <a:latin typeface="Trebuchet MS" pitchFamily="34" charset="0"/>
              </a:defRPr>
            </a:lvl9pPr>
          </a:lstStyle>
          <a:p>
            <a:r>
              <a:rPr lang="it-IT" b="1" kern="0" dirty="0" smtClean="0">
                <a:latin typeface="Calibri" panose="020F0502020204030204" pitchFamily="34" charset="0"/>
              </a:rPr>
              <a:t>GNL</a:t>
            </a:r>
          </a:p>
          <a:p>
            <a:r>
              <a:rPr lang="it-IT" sz="2000" b="1" kern="0" dirty="0" smtClean="0">
                <a:latin typeface="Calibri" panose="020F0502020204030204" pitchFamily="34" charset="0"/>
              </a:rPr>
              <a:t>Infrastruttura</a:t>
            </a:r>
            <a:endParaRPr lang="it-IT" sz="2000" b="1" kern="0" dirty="0">
              <a:latin typeface="Calibri" panose="020F0502020204030204" pitchFamily="34" charset="0"/>
            </a:endParaRPr>
          </a:p>
        </p:txBody>
      </p:sp>
      <p:sp>
        <p:nvSpPr>
          <p:cNvPr id="52" name="CasellaDiTesto 51"/>
          <p:cNvSpPr txBox="1"/>
          <p:nvPr/>
        </p:nvSpPr>
        <p:spPr>
          <a:xfrm>
            <a:off x="565936" y="6442059"/>
            <a:ext cx="6719259" cy="276999"/>
          </a:xfrm>
          <a:prstGeom prst="rect">
            <a:avLst/>
          </a:prstGeom>
          <a:noFill/>
        </p:spPr>
        <p:txBody>
          <a:bodyPr wrap="square" rtlCol="0">
            <a:spAutoFit/>
          </a:bodyPr>
          <a:lstStyle/>
          <a:p>
            <a:r>
              <a:rPr lang="it-IT" sz="1200" i="1" dirty="0" smtClean="0">
                <a:solidFill>
                  <a:srgbClr val="145092"/>
                </a:solidFill>
                <a:latin typeface="Calibri" panose="020F0502020204030204" pitchFamily="34" charset="0"/>
              </a:rPr>
              <a:t>fonte </a:t>
            </a:r>
            <a:r>
              <a:rPr lang="it-IT" sz="1200" i="1" dirty="0" err="1" smtClean="0">
                <a:solidFill>
                  <a:srgbClr val="145092"/>
                </a:solidFill>
                <a:latin typeface="Calibri" panose="020F0502020204030204" pitchFamily="34" charset="0"/>
              </a:rPr>
              <a:t>Ref</a:t>
            </a:r>
            <a:r>
              <a:rPr lang="it-IT" sz="1200" i="1" dirty="0" smtClean="0">
                <a:solidFill>
                  <a:srgbClr val="145092"/>
                </a:solidFill>
                <a:latin typeface="Calibri" panose="020F0502020204030204" pitchFamily="34" charset="0"/>
              </a:rPr>
              <a:t>-e, Staffetta Quotidiana, rielaborazione Federchimica-Assogasliquidi</a:t>
            </a:r>
            <a:endParaRPr lang="it-IT" sz="1200" i="1" dirty="0">
              <a:solidFill>
                <a:srgbClr val="145092"/>
              </a:solidFill>
              <a:latin typeface="Calibri" panose="020F0502020204030204" pitchFamily="34" charset="0"/>
            </a:endParaRPr>
          </a:p>
        </p:txBody>
      </p:sp>
      <p:grpSp>
        <p:nvGrpSpPr>
          <p:cNvPr id="117" name="Gruppo 116"/>
          <p:cNvGrpSpPr/>
          <p:nvPr/>
        </p:nvGrpSpPr>
        <p:grpSpPr>
          <a:xfrm>
            <a:off x="5251421" y="1099602"/>
            <a:ext cx="3671768" cy="4902781"/>
            <a:chOff x="0" y="0"/>
            <a:chExt cx="4601917" cy="5298043"/>
          </a:xfrm>
        </p:grpSpPr>
        <p:grpSp>
          <p:nvGrpSpPr>
            <p:cNvPr id="118" name="Gruppo 117"/>
            <p:cNvGrpSpPr/>
            <p:nvPr/>
          </p:nvGrpSpPr>
          <p:grpSpPr>
            <a:xfrm>
              <a:off x="0" y="0"/>
              <a:ext cx="4601917" cy="5298043"/>
              <a:chOff x="0" y="0"/>
              <a:chExt cx="4601934" cy="5298020"/>
            </a:xfrm>
          </p:grpSpPr>
          <p:grpSp>
            <p:nvGrpSpPr>
              <p:cNvPr id="120" name="Gruppo 119"/>
              <p:cNvGrpSpPr/>
              <p:nvPr/>
            </p:nvGrpSpPr>
            <p:grpSpPr>
              <a:xfrm>
                <a:off x="0" y="0"/>
                <a:ext cx="4601934" cy="5298020"/>
                <a:chOff x="0" y="0"/>
                <a:chExt cx="4601934" cy="5298020"/>
              </a:xfrm>
            </p:grpSpPr>
            <p:grpSp>
              <p:nvGrpSpPr>
                <p:cNvPr id="122" name="Gruppo 121"/>
                <p:cNvGrpSpPr/>
                <p:nvPr/>
              </p:nvGrpSpPr>
              <p:grpSpPr>
                <a:xfrm>
                  <a:off x="0" y="0"/>
                  <a:ext cx="4601934" cy="5298020"/>
                  <a:chOff x="0" y="0"/>
                  <a:chExt cx="4601934" cy="5298020"/>
                </a:xfrm>
              </p:grpSpPr>
              <p:grpSp>
                <p:nvGrpSpPr>
                  <p:cNvPr id="124" name="Gruppo 123"/>
                  <p:cNvGrpSpPr/>
                  <p:nvPr/>
                </p:nvGrpSpPr>
                <p:grpSpPr>
                  <a:xfrm>
                    <a:off x="0" y="0"/>
                    <a:ext cx="4601934" cy="5298020"/>
                    <a:chOff x="0" y="0"/>
                    <a:chExt cx="4601934" cy="5298020"/>
                  </a:xfrm>
                </p:grpSpPr>
                <p:grpSp>
                  <p:nvGrpSpPr>
                    <p:cNvPr id="126" name="Gruppo 125"/>
                    <p:cNvGrpSpPr/>
                    <p:nvPr/>
                  </p:nvGrpSpPr>
                  <p:grpSpPr>
                    <a:xfrm>
                      <a:off x="0" y="0"/>
                      <a:ext cx="4601934" cy="5298020"/>
                      <a:chOff x="0" y="0"/>
                      <a:chExt cx="4601934" cy="5298020"/>
                    </a:xfrm>
                  </p:grpSpPr>
                  <p:grpSp>
                    <p:nvGrpSpPr>
                      <p:cNvPr id="128" name="Gruppo 127"/>
                      <p:cNvGrpSpPr/>
                      <p:nvPr/>
                    </p:nvGrpSpPr>
                    <p:grpSpPr>
                      <a:xfrm>
                        <a:off x="0" y="0"/>
                        <a:ext cx="4601934" cy="5298020"/>
                        <a:chOff x="0" y="0"/>
                        <a:chExt cx="4601934" cy="5298020"/>
                      </a:xfrm>
                    </p:grpSpPr>
                    <p:grpSp>
                      <p:nvGrpSpPr>
                        <p:cNvPr id="130" name="Gruppo 129"/>
                        <p:cNvGrpSpPr/>
                        <p:nvPr/>
                      </p:nvGrpSpPr>
                      <p:grpSpPr>
                        <a:xfrm>
                          <a:off x="0" y="0"/>
                          <a:ext cx="4601934" cy="5298020"/>
                          <a:chOff x="0" y="0"/>
                          <a:chExt cx="4601934" cy="5298020"/>
                        </a:xfrm>
                      </p:grpSpPr>
                      <p:grpSp>
                        <p:nvGrpSpPr>
                          <p:cNvPr id="132" name="Gruppo 131"/>
                          <p:cNvGrpSpPr/>
                          <p:nvPr/>
                        </p:nvGrpSpPr>
                        <p:grpSpPr>
                          <a:xfrm>
                            <a:off x="0" y="0"/>
                            <a:ext cx="4601934" cy="5298020"/>
                            <a:chOff x="0" y="0"/>
                            <a:chExt cx="4601934" cy="5298020"/>
                          </a:xfrm>
                        </p:grpSpPr>
                        <p:grpSp>
                          <p:nvGrpSpPr>
                            <p:cNvPr id="134" name="Gruppo 133"/>
                            <p:cNvGrpSpPr/>
                            <p:nvPr/>
                          </p:nvGrpSpPr>
                          <p:grpSpPr>
                            <a:xfrm>
                              <a:off x="0" y="0"/>
                              <a:ext cx="4601934" cy="5298020"/>
                              <a:chOff x="0" y="0"/>
                              <a:chExt cx="4601934" cy="4783670"/>
                            </a:xfrm>
                          </p:grpSpPr>
                          <p:grpSp>
                            <p:nvGrpSpPr>
                              <p:cNvPr id="140" name="Gruppo 139"/>
                              <p:cNvGrpSpPr/>
                              <p:nvPr/>
                            </p:nvGrpSpPr>
                            <p:grpSpPr>
                              <a:xfrm>
                                <a:off x="0" y="0"/>
                                <a:ext cx="4601934" cy="4783670"/>
                                <a:chOff x="0" y="0"/>
                                <a:chExt cx="4601934" cy="4783670"/>
                              </a:xfrm>
                            </p:grpSpPr>
                            <p:grpSp>
                              <p:nvGrpSpPr>
                                <p:cNvPr id="144" name="Gruppo 143"/>
                                <p:cNvGrpSpPr/>
                                <p:nvPr/>
                              </p:nvGrpSpPr>
                              <p:grpSpPr>
                                <a:xfrm>
                                  <a:off x="0" y="0"/>
                                  <a:ext cx="4601934" cy="4783670"/>
                                  <a:chOff x="0" y="0"/>
                                  <a:chExt cx="4601934" cy="5355170"/>
                                </a:xfrm>
                              </p:grpSpPr>
                              <p:grpSp>
                                <p:nvGrpSpPr>
                                  <p:cNvPr id="146" name="Gruppo 145"/>
                                  <p:cNvGrpSpPr/>
                                  <p:nvPr/>
                                </p:nvGrpSpPr>
                                <p:grpSpPr>
                                  <a:xfrm>
                                    <a:off x="0" y="0"/>
                                    <a:ext cx="4601934" cy="5355170"/>
                                    <a:chOff x="0" y="0"/>
                                    <a:chExt cx="4601934" cy="5355170"/>
                                  </a:xfrm>
                                </p:grpSpPr>
                                <p:grpSp>
                                  <p:nvGrpSpPr>
                                    <p:cNvPr id="148" name="Gruppo 147"/>
                                    <p:cNvGrpSpPr/>
                                    <p:nvPr/>
                                  </p:nvGrpSpPr>
                                  <p:grpSpPr>
                                    <a:xfrm>
                                      <a:off x="0" y="0"/>
                                      <a:ext cx="4601934" cy="5355170"/>
                                      <a:chOff x="0" y="0"/>
                                      <a:chExt cx="4601934" cy="5355170"/>
                                    </a:xfrm>
                                  </p:grpSpPr>
                                  <p:grpSp>
                                    <p:nvGrpSpPr>
                                      <p:cNvPr id="150" name="Gruppo 149"/>
                                      <p:cNvGrpSpPr/>
                                      <p:nvPr/>
                                    </p:nvGrpSpPr>
                                    <p:grpSpPr>
                                      <a:xfrm>
                                        <a:off x="0" y="0"/>
                                        <a:ext cx="4601934" cy="5355170"/>
                                        <a:chOff x="0" y="0"/>
                                        <a:chExt cx="4601934" cy="5355170"/>
                                      </a:xfrm>
                                    </p:grpSpPr>
                                    <p:grpSp>
                                      <p:nvGrpSpPr>
                                        <p:cNvPr id="152" name="Gruppo 151"/>
                                        <p:cNvGrpSpPr/>
                                        <p:nvPr/>
                                      </p:nvGrpSpPr>
                                      <p:grpSpPr>
                                        <a:xfrm>
                                          <a:off x="0" y="0"/>
                                          <a:ext cx="4601934" cy="5355170"/>
                                          <a:chOff x="0" y="0"/>
                                          <a:chExt cx="4601934" cy="5355170"/>
                                        </a:xfrm>
                                      </p:grpSpPr>
                                      <p:pic>
                                        <p:nvPicPr>
                                          <p:cNvPr id="15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4601934" cy="5355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6" name="rigassificatori"/>
                                          <p:cNvGrpSpPr/>
                                          <p:nvPr/>
                                        </p:nvGrpSpPr>
                                        <p:grpSpPr>
                                          <a:xfrm>
                                            <a:off x="1019009" y="1019988"/>
                                            <a:ext cx="1369834" cy="976388"/>
                                            <a:chOff x="1019009" y="1019988"/>
                                            <a:chExt cx="1369834" cy="976388"/>
                                          </a:xfrm>
                                        </p:grpSpPr>
                                        <p:sp>
                                          <p:nvSpPr>
                                            <p:cNvPr id="317" name="Ovale 316"/>
                                            <p:cNvSpPr/>
                                            <p:nvPr/>
                                          </p:nvSpPr>
                                          <p:spPr bwMode="auto">
                                            <a:xfrm flipH="1">
                                              <a:off x="1019009" y="1476011"/>
                                              <a:ext cx="120978" cy="109165"/>
                                            </a:xfrm>
                                            <a:prstGeom prst="ellipse">
                                              <a:avLst/>
                                            </a:prstGeom>
                                            <a:solidFill>
                                              <a:srgbClr val="C00000"/>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18" name="Ovale 317"/>
                                            <p:cNvSpPr/>
                                            <p:nvPr/>
                                          </p:nvSpPr>
                                          <p:spPr bwMode="auto">
                                            <a:xfrm flipH="1">
                                              <a:off x="1037502" y="1887211"/>
                                              <a:ext cx="120978" cy="109165"/>
                                            </a:xfrm>
                                            <a:prstGeom prst="ellipse">
                                              <a:avLst/>
                                            </a:prstGeom>
                                            <a:solidFill>
                                              <a:srgbClr val="C00000"/>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19" name="Ovale 318"/>
                                            <p:cNvSpPr/>
                                            <p:nvPr/>
                                          </p:nvSpPr>
                                          <p:spPr bwMode="auto">
                                            <a:xfrm flipH="1">
                                              <a:off x="2267865" y="1019988"/>
                                              <a:ext cx="120978" cy="109165"/>
                                            </a:xfrm>
                                            <a:prstGeom prst="ellipse">
                                              <a:avLst/>
                                            </a:prstGeom>
                                            <a:solidFill>
                                              <a:srgbClr val="C00000"/>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grpSp>
                                        <p:nvGrpSpPr>
                                          <p:cNvPr id="157" name="anno 2013"/>
                                          <p:cNvGrpSpPr/>
                                          <p:nvPr/>
                                        </p:nvGrpSpPr>
                                        <p:grpSpPr>
                                          <a:xfrm>
                                            <a:off x="248682" y="290707"/>
                                            <a:ext cx="1993762" cy="2432825"/>
                                            <a:chOff x="248682" y="290707"/>
                                            <a:chExt cx="1993762" cy="2432825"/>
                                          </a:xfrm>
                                        </p:grpSpPr>
                                        <p:sp>
                                          <p:nvSpPr>
                                            <p:cNvPr id="312" name="Ovale 311"/>
                                            <p:cNvSpPr/>
                                            <p:nvPr/>
                                          </p:nvSpPr>
                                          <p:spPr bwMode="auto">
                                            <a:xfrm flipH="1">
                                              <a:off x="1721989" y="1350452"/>
                                              <a:ext cx="120978" cy="109165"/>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13" name="Ovale 312"/>
                                            <p:cNvSpPr/>
                                            <p:nvPr/>
                                          </p:nvSpPr>
                                          <p:spPr bwMode="auto">
                                            <a:xfrm flipH="1">
                                              <a:off x="248682" y="1106913"/>
                                              <a:ext cx="120978" cy="109165"/>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14" name="Ovale 313"/>
                                            <p:cNvSpPr/>
                                            <p:nvPr/>
                                          </p:nvSpPr>
                                          <p:spPr bwMode="auto">
                                            <a:xfrm flipH="1">
                                              <a:off x="2121466" y="2614367"/>
                                              <a:ext cx="120978" cy="109165"/>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15" name="Ovale 314"/>
                                            <p:cNvSpPr/>
                                            <p:nvPr/>
                                          </p:nvSpPr>
                                          <p:spPr bwMode="auto">
                                            <a:xfrm flipH="1">
                                              <a:off x="1747810" y="290707"/>
                                              <a:ext cx="120978" cy="109165"/>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16" name="Ovale 315"/>
                                            <p:cNvSpPr/>
                                            <p:nvPr/>
                                          </p:nvSpPr>
                                          <p:spPr bwMode="auto">
                                            <a:xfrm flipH="1">
                                              <a:off x="1677156" y="422855"/>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grpSp>
                                        <p:nvGrpSpPr>
                                          <p:cNvPr id="158" name="anno 2016"/>
                                          <p:cNvGrpSpPr/>
                                          <p:nvPr/>
                                        </p:nvGrpSpPr>
                                        <p:grpSpPr>
                                          <a:xfrm>
                                            <a:off x="986435" y="507122"/>
                                            <a:ext cx="1610696" cy="1527694"/>
                                            <a:chOff x="986435" y="507122"/>
                                            <a:chExt cx="1610696" cy="1527694"/>
                                          </a:xfrm>
                                        </p:grpSpPr>
                                        <p:sp>
                                          <p:nvSpPr>
                                            <p:cNvPr id="304" name="Ovale 303"/>
                                            <p:cNvSpPr/>
                                            <p:nvPr/>
                                          </p:nvSpPr>
                                          <p:spPr bwMode="auto">
                                            <a:xfrm flipH="1">
                                              <a:off x="986435" y="507122"/>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05" name="Ovale 304"/>
                                            <p:cNvSpPr/>
                                            <p:nvPr/>
                                          </p:nvSpPr>
                                          <p:spPr bwMode="auto">
                                            <a:xfrm flipH="1">
                                              <a:off x="1766791" y="1341600"/>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06" name="Ovale 305"/>
                                            <p:cNvSpPr/>
                                            <p:nvPr/>
                                          </p:nvSpPr>
                                          <p:spPr bwMode="auto">
                                            <a:xfrm flipH="1">
                                              <a:off x="1454832" y="1697745"/>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07" name="Ovale 306"/>
                                            <p:cNvSpPr/>
                                            <p:nvPr/>
                                          </p:nvSpPr>
                                          <p:spPr bwMode="auto">
                                            <a:xfrm flipH="1">
                                              <a:off x="2476153" y="1903670"/>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08" name="Ovale 307"/>
                                            <p:cNvSpPr/>
                                            <p:nvPr/>
                                          </p:nvSpPr>
                                          <p:spPr bwMode="auto">
                                            <a:xfrm flipH="1">
                                              <a:off x="986435" y="721249"/>
                                              <a:ext cx="120978" cy="109165"/>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09" name="Ovale 308"/>
                                            <p:cNvSpPr/>
                                            <p:nvPr/>
                                          </p:nvSpPr>
                                          <p:spPr bwMode="auto">
                                            <a:xfrm flipH="1">
                                              <a:off x="2424223" y="1925651"/>
                                              <a:ext cx="120978" cy="109165"/>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10" name="Ovale 309"/>
                                            <p:cNvSpPr/>
                                            <p:nvPr/>
                                          </p:nvSpPr>
                                          <p:spPr bwMode="auto">
                                            <a:xfrm flipH="1">
                                              <a:off x="1208021" y="607175"/>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11" name="Ovale 310"/>
                                            <p:cNvSpPr/>
                                            <p:nvPr/>
                                          </p:nvSpPr>
                                          <p:spPr bwMode="auto">
                                            <a:xfrm flipH="1">
                                              <a:off x="1630241" y="1756470"/>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grpSp>
                                        <p:nvGrpSpPr>
                                          <p:cNvPr id="159" name="anno 2017"/>
                                          <p:cNvGrpSpPr/>
                                          <p:nvPr/>
                                        </p:nvGrpSpPr>
                                        <p:grpSpPr>
                                          <a:xfrm>
                                            <a:off x="293207" y="847685"/>
                                            <a:ext cx="4044575" cy="2428002"/>
                                            <a:chOff x="293207" y="847685"/>
                                            <a:chExt cx="4044575" cy="2428002"/>
                                          </a:xfrm>
                                        </p:grpSpPr>
                                        <p:sp>
                                          <p:nvSpPr>
                                            <p:cNvPr id="190" name="Ovale 189"/>
                                            <p:cNvSpPr/>
                                            <p:nvPr/>
                                          </p:nvSpPr>
                                          <p:spPr bwMode="auto">
                                            <a:xfrm flipH="1">
                                              <a:off x="1796048" y="847685"/>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91" name="Ovale 190"/>
                                            <p:cNvSpPr/>
                                            <p:nvPr/>
                                          </p:nvSpPr>
                                          <p:spPr bwMode="auto">
                                            <a:xfrm flipH="1">
                                              <a:off x="369507" y="1296421"/>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92" name="Ovale 191"/>
                                            <p:cNvSpPr/>
                                            <p:nvPr/>
                                          </p:nvSpPr>
                                          <p:spPr bwMode="auto">
                                            <a:xfrm flipH="1">
                                              <a:off x="1061622" y="1048119"/>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93" name="Ovale 192"/>
                                            <p:cNvSpPr/>
                                            <p:nvPr/>
                                          </p:nvSpPr>
                                          <p:spPr bwMode="auto">
                                            <a:xfrm flipH="1">
                                              <a:off x="1891474" y="898481"/>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94" name="Ovale 193"/>
                                            <p:cNvSpPr/>
                                            <p:nvPr/>
                                          </p:nvSpPr>
                                          <p:spPr bwMode="auto">
                                            <a:xfrm flipH="1">
                                              <a:off x="1575590" y="1233349"/>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95" name="Ovale 194"/>
                                            <p:cNvSpPr/>
                                            <p:nvPr/>
                                          </p:nvSpPr>
                                          <p:spPr bwMode="auto">
                                            <a:xfrm flipH="1">
                                              <a:off x="2145866" y="1500816"/>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96" name="Ovale 195"/>
                                            <p:cNvSpPr/>
                                            <p:nvPr/>
                                          </p:nvSpPr>
                                          <p:spPr bwMode="auto">
                                            <a:xfrm flipH="1">
                                              <a:off x="1565241" y="931236"/>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97" name="Ovale 196"/>
                                            <p:cNvSpPr/>
                                            <p:nvPr/>
                                          </p:nvSpPr>
                                          <p:spPr bwMode="auto">
                                            <a:xfrm flipH="1">
                                              <a:off x="2267865" y="1711827"/>
                                              <a:ext cx="120978" cy="109165"/>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98" name="Ovale 197"/>
                                            <p:cNvSpPr/>
                                            <p:nvPr/>
                                          </p:nvSpPr>
                                          <p:spPr bwMode="auto">
                                            <a:xfrm flipH="1">
                                              <a:off x="4216804" y="3166522"/>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99" name="Ovale 198"/>
                                            <p:cNvSpPr/>
                                            <p:nvPr/>
                                          </p:nvSpPr>
                                          <p:spPr bwMode="auto">
                                            <a:xfrm flipH="1">
                                              <a:off x="1231479" y="1095084"/>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01" name="Ovale 300"/>
                                            <p:cNvSpPr/>
                                            <p:nvPr/>
                                          </p:nvSpPr>
                                          <p:spPr bwMode="auto">
                                            <a:xfrm flipH="1">
                                              <a:off x="621603" y="1376986"/>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302" name="Ovale 301"/>
                                            <p:cNvSpPr/>
                                            <p:nvPr/>
                                          </p:nvSpPr>
                                          <p:spPr bwMode="auto">
                                            <a:xfrm flipH="1">
                                              <a:off x="293207" y="1073401"/>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grpSp>
                                        <p:nvGrpSpPr>
                                          <p:cNvPr id="160" name="anno 2014"/>
                                          <p:cNvGrpSpPr/>
                                          <p:nvPr/>
                                        </p:nvGrpSpPr>
                                        <p:grpSpPr>
                                          <a:xfrm>
                                            <a:off x="656788" y="260218"/>
                                            <a:ext cx="1176531" cy="1128352"/>
                                            <a:chOff x="656788" y="260218"/>
                                            <a:chExt cx="1176531" cy="1128352"/>
                                          </a:xfrm>
                                        </p:grpSpPr>
                                        <p:sp>
                                          <p:nvSpPr>
                                            <p:cNvPr id="184" name="Ovale 183"/>
                                            <p:cNvSpPr/>
                                            <p:nvPr/>
                                          </p:nvSpPr>
                                          <p:spPr bwMode="auto">
                                            <a:xfrm flipH="1">
                                              <a:off x="1279373" y="1142775"/>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85" name="Ovale 184"/>
                                            <p:cNvSpPr/>
                                            <p:nvPr/>
                                          </p:nvSpPr>
                                          <p:spPr bwMode="auto">
                                            <a:xfrm flipH="1">
                                              <a:off x="1360491" y="1279405"/>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86" name="Ovale 185"/>
                                            <p:cNvSpPr/>
                                            <p:nvPr/>
                                          </p:nvSpPr>
                                          <p:spPr bwMode="auto">
                                            <a:xfrm flipH="1">
                                              <a:off x="656788" y="802339"/>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87" name="Ovale 186"/>
                                            <p:cNvSpPr/>
                                            <p:nvPr/>
                                          </p:nvSpPr>
                                          <p:spPr bwMode="auto">
                                            <a:xfrm flipH="1">
                                              <a:off x="1372218" y="1030030"/>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88" name="Ovale 187"/>
                                            <p:cNvSpPr/>
                                            <p:nvPr/>
                                          </p:nvSpPr>
                                          <p:spPr bwMode="auto">
                                            <a:xfrm flipH="1">
                                              <a:off x="1712341" y="260218"/>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89" name="Ovale 188"/>
                                            <p:cNvSpPr/>
                                            <p:nvPr/>
                                          </p:nvSpPr>
                                          <p:spPr bwMode="auto">
                                            <a:xfrm flipH="1">
                                              <a:off x="1653701" y="932448"/>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grpSp>
                                        <p:nvGrpSpPr>
                                          <p:cNvPr id="161" name="anno 2015"/>
                                          <p:cNvGrpSpPr/>
                                          <p:nvPr/>
                                        </p:nvGrpSpPr>
                                        <p:grpSpPr>
                                          <a:xfrm>
                                            <a:off x="269752" y="563807"/>
                                            <a:ext cx="1927146" cy="3101669"/>
                                            <a:chOff x="269752" y="563807"/>
                                            <a:chExt cx="1927146" cy="3101669"/>
                                          </a:xfrm>
                                        </p:grpSpPr>
                                        <p:sp>
                                          <p:nvSpPr>
                                            <p:cNvPr id="174" name="Ovale 173"/>
                                            <p:cNvSpPr/>
                                            <p:nvPr/>
                                          </p:nvSpPr>
                                          <p:spPr bwMode="auto">
                                            <a:xfrm flipH="1">
                                              <a:off x="1548144" y="1030030"/>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75" name="Ovale 174"/>
                                            <p:cNvSpPr/>
                                            <p:nvPr/>
                                          </p:nvSpPr>
                                          <p:spPr bwMode="auto">
                                            <a:xfrm flipH="1">
                                              <a:off x="749748" y="1164590"/>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76" name="Ovale 175"/>
                                            <p:cNvSpPr/>
                                            <p:nvPr/>
                                          </p:nvSpPr>
                                          <p:spPr bwMode="auto">
                                            <a:xfrm flipH="1">
                                              <a:off x="960014" y="935784"/>
                                              <a:ext cx="120978" cy="109165"/>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77" name="Ovale 176"/>
                                            <p:cNvSpPr/>
                                            <p:nvPr/>
                                          </p:nvSpPr>
                                          <p:spPr bwMode="auto">
                                            <a:xfrm flipH="1">
                                              <a:off x="1502390" y="1296566"/>
                                              <a:ext cx="120978" cy="109165"/>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78" name="Ovale 177"/>
                                            <p:cNvSpPr/>
                                            <p:nvPr/>
                                          </p:nvSpPr>
                                          <p:spPr bwMode="auto">
                                            <a:xfrm flipH="1">
                                              <a:off x="269752" y="1311933"/>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79" name="Ovale 178"/>
                                            <p:cNvSpPr/>
                                            <p:nvPr/>
                                          </p:nvSpPr>
                                          <p:spPr bwMode="auto">
                                            <a:xfrm flipH="1">
                                              <a:off x="1688883" y="975817"/>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80" name="Ovale 179"/>
                                            <p:cNvSpPr/>
                                            <p:nvPr/>
                                          </p:nvSpPr>
                                          <p:spPr bwMode="auto">
                                            <a:xfrm flipH="1">
                                              <a:off x="645058" y="1030030"/>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81" name="Ovale 180"/>
                                            <p:cNvSpPr/>
                                            <p:nvPr/>
                                          </p:nvSpPr>
                                          <p:spPr bwMode="auto">
                                            <a:xfrm flipH="1">
                                              <a:off x="562961" y="3556311"/>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82" name="Ovale 181"/>
                                            <p:cNvSpPr/>
                                            <p:nvPr/>
                                          </p:nvSpPr>
                                          <p:spPr bwMode="auto">
                                            <a:xfrm flipH="1">
                                              <a:off x="2075920" y="1496253"/>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83" name="Ovale 182"/>
                                            <p:cNvSpPr/>
                                            <p:nvPr/>
                                          </p:nvSpPr>
                                          <p:spPr bwMode="auto">
                                            <a:xfrm flipH="1">
                                              <a:off x="1172834" y="563807"/>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grpSp>
                                        <p:nvGrpSpPr>
                                          <p:cNvPr id="162" name="anno 2018"/>
                                          <p:cNvGrpSpPr/>
                                          <p:nvPr/>
                                        </p:nvGrpSpPr>
                                        <p:grpSpPr>
                                          <a:xfrm>
                                            <a:off x="1246033" y="171233"/>
                                            <a:ext cx="1880246" cy="3118282"/>
                                            <a:chOff x="1246033" y="171233"/>
                                            <a:chExt cx="1880246" cy="3118282"/>
                                          </a:xfrm>
                                        </p:grpSpPr>
                                        <p:sp>
                                          <p:nvSpPr>
                                            <p:cNvPr id="163" name="Ovale 162"/>
                                            <p:cNvSpPr/>
                                            <p:nvPr/>
                                          </p:nvSpPr>
                                          <p:spPr bwMode="auto">
                                            <a:xfrm flipH="1">
                                              <a:off x="2124133" y="2521457"/>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64" name="Ovale 163"/>
                                            <p:cNvSpPr/>
                                            <p:nvPr/>
                                          </p:nvSpPr>
                                          <p:spPr bwMode="auto">
                                            <a:xfrm flipH="1">
                                              <a:off x="1246033" y="835263"/>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65" name="Ovale 164"/>
                                            <p:cNvSpPr/>
                                            <p:nvPr/>
                                          </p:nvSpPr>
                                          <p:spPr bwMode="auto">
                                            <a:xfrm flipH="1">
                                              <a:off x="2622552" y="2276845"/>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66" name="Ovale 165"/>
                                            <p:cNvSpPr/>
                                            <p:nvPr/>
                                          </p:nvSpPr>
                                          <p:spPr bwMode="auto">
                                            <a:xfrm flipH="1">
                                              <a:off x="1457020" y="956770"/>
                                              <a:ext cx="120978" cy="10916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67" name="Ovale 166"/>
                                            <p:cNvSpPr/>
                                            <p:nvPr/>
                                          </p:nvSpPr>
                                          <p:spPr bwMode="auto">
                                            <a:xfrm flipH="1">
                                              <a:off x="1674506" y="1655571"/>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68" name="Ovale 167"/>
                                            <p:cNvSpPr/>
                                            <p:nvPr/>
                                          </p:nvSpPr>
                                          <p:spPr bwMode="auto">
                                            <a:xfrm flipH="1">
                                              <a:off x="2497422" y="1760963"/>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69" name="Ovale 168"/>
                                            <p:cNvSpPr/>
                                            <p:nvPr/>
                                          </p:nvSpPr>
                                          <p:spPr bwMode="auto">
                                            <a:xfrm flipH="1">
                                              <a:off x="2075920" y="934582"/>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70" name="Ovale 169"/>
                                            <p:cNvSpPr/>
                                            <p:nvPr/>
                                          </p:nvSpPr>
                                          <p:spPr bwMode="auto">
                                            <a:xfrm flipH="1">
                                              <a:off x="3005301" y="3180350"/>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71" name="Ovale 170"/>
                                            <p:cNvSpPr/>
                                            <p:nvPr/>
                                          </p:nvSpPr>
                                          <p:spPr bwMode="auto">
                                            <a:xfrm flipH="1">
                                              <a:off x="2774952" y="2272743"/>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72" name="Ovale 171"/>
                                            <p:cNvSpPr/>
                                            <p:nvPr/>
                                          </p:nvSpPr>
                                          <p:spPr bwMode="auto">
                                            <a:xfrm flipH="1">
                                              <a:off x="2082464" y="806012"/>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73" name="Ovale 172"/>
                                            <p:cNvSpPr/>
                                            <p:nvPr/>
                                          </p:nvSpPr>
                                          <p:spPr bwMode="auto">
                                            <a:xfrm flipH="1">
                                              <a:off x="1762081" y="171233"/>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grpSp>
                                    <p:sp>
                                      <p:nvSpPr>
                                        <p:cNvPr id="153" name="Ovale 152"/>
                                        <p:cNvSpPr/>
                                        <p:nvPr/>
                                      </p:nvSpPr>
                                      <p:spPr bwMode="auto">
                                        <a:xfrm flipH="1">
                                          <a:off x="2095500" y="2076450"/>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54" name="Ovale 153"/>
                                        <p:cNvSpPr/>
                                        <p:nvPr/>
                                      </p:nvSpPr>
                                      <p:spPr bwMode="auto">
                                        <a:xfrm flipH="1">
                                          <a:off x="2152650" y="2085975"/>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51" name="Ovale 150"/>
                                      <p:cNvSpPr/>
                                      <p:nvPr/>
                                    </p:nvSpPr>
                                    <p:spPr bwMode="auto">
                                      <a:xfrm flipH="1">
                                        <a:off x="2314575" y="1724025"/>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49" name="Ovale 148"/>
                                    <p:cNvSpPr/>
                                    <p:nvPr/>
                                  </p:nvSpPr>
                                  <p:spPr bwMode="auto">
                                    <a:xfrm flipH="1">
                                      <a:off x="285750" y="1123950"/>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47" name="Ovale 146"/>
                                  <p:cNvSpPr/>
                                  <p:nvPr/>
                                </p:nvSpPr>
                                <p:spPr bwMode="auto">
                                  <a:xfrm flipH="1">
                                    <a:off x="1600200" y="866775"/>
                                    <a:ext cx="120978" cy="109165"/>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43" name="Ovale 142"/>
                                <p:cNvSpPr/>
                                <p:nvPr/>
                              </p:nvSpPr>
                              <p:spPr bwMode="auto">
                                <a:xfrm flipH="1">
                                  <a:off x="342900" y="1200150"/>
                                  <a:ext cx="120978" cy="97515"/>
                                </a:xfrm>
                                <a:prstGeom prst="ellipse">
                                  <a:avLst/>
                                </a:prstGeom>
                                <a:solidFill>
                                  <a:srgbClr val="00A24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38" name="Ovale 137"/>
                              <p:cNvSpPr/>
                              <p:nvPr/>
                            </p:nvSpPr>
                            <p:spPr bwMode="auto">
                              <a:xfrm flipH="1">
                                <a:off x="1581150" y="361950"/>
                                <a:ext cx="120978" cy="97515"/>
                              </a:xfrm>
                              <a:prstGeom prst="ellipse">
                                <a:avLst/>
                              </a:prstGeom>
                              <a:solidFill>
                                <a:srgbClr val="7030A0"/>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39" name="Ovale 138"/>
                              <p:cNvSpPr/>
                              <p:nvPr/>
                            </p:nvSpPr>
                            <p:spPr bwMode="auto">
                              <a:xfrm flipH="1">
                                <a:off x="1600200" y="428625"/>
                                <a:ext cx="120978" cy="97515"/>
                              </a:xfrm>
                              <a:prstGeom prst="ellipse">
                                <a:avLst/>
                              </a:prstGeom>
                              <a:solidFill>
                                <a:srgbClr val="7030A0"/>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35" name="Ovale 134"/>
                            <p:cNvSpPr/>
                            <p:nvPr/>
                          </p:nvSpPr>
                          <p:spPr bwMode="auto">
                            <a:xfrm flipH="1">
                              <a:off x="1095375" y="1057275"/>
                              <a:ext cx="120978" cy="108000"/>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sp>
                          <p:nvSpPr>
                            <p:cNvPr id="136" name="Ovale 135"/>
                            <p:cNvSpPr/>
                            <p:nvPr/>
                          </p:nvSpPr>
                          <p:spPr bwMode="auto">
                            <a:xfrm flipH="1">
                              <a:off x="1066800" y="1095375"/>
                              <a:ext cx="120978" cy="108000"/>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33" name="Ovale 132"/>
                          <p:cNvSpPr/>
                          <p:nvPr/>
                        </p:nvSpPr>
                        <p:spPr bwMode="auto">
                          <a:xfrm flipH="1">
                            <a:off x="2133600" y="2028825"/>
                            <a:ext cx="120978" cy="108000"/>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31" name="Ovale 130"/>
                        <p:cNvSpPr/>
                        <p:nvPr/>
                      </p:nvSpPr>
                      <p:spPr bwMode="auto">
                        <a:xfrm flipH="1">
                          <a:off x="685800" y="1133475"/>
                          <a:ext cx="120978" cy="108000"/>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29" name="Ovale 128"/>
                      <p:cNvSpPr/>
                      <p:nvPr/>
                    </p:nvSpPr>
                    <p:spPr bwMode="auto">
                      <a:xfrm flipH="1">
                        <a:off x="1200150" y="800100"/>
                        <a:ext cx="120978" cy="108000"/>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27" name="Ovale 126"/>
                    <p:cNvSpPr/>
                    <p:nvPr/>
                  </p:nvSpPr>
                  <p:spPr bwMode="auto">
                    <a:xfrm flipH="1">
                      <a:off x="1333500" y="1638300"/>
                      <a:ext cx="120978" cy="108000"/>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25" name="Ovale 124"/>
                  <p:cNvSpPr/>
                  <p:nvPr/>
                </p:nvSpPr>
                <p:spPr bwMode="auto">
                  <a:xfrm flipH="1">
                    <a:off x="2305050" y="1657350"/>
                    <a:ext cx="120978" cy="108000"/>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23" name="Ovale 122"/>
                <p:cNvSpPr/>
                <p:nvPr/>
              </p:nvSpPr>
              <p:spPr bwMode="auto">
                <a:xfrm flipH="1">
                  <a:off x="1400175" y="809625"/>
                  <a:ext cx="120978" cy="108000"/>
                </a:xfrm>
                <a:prstGeom prst="ellipse">
                  <a:avLst/>
                </a:prstGeom>
                <a:solidFill>
                  <a:srgbClr val="07A9B1"/>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21" name="Ovale 120"/>
              <p:cNvSpPr/>
              <p:nvPr/>
            </p:nvSpPr>
            <p:spPr bwMode="auto">
              <a:xfrm flipH="1">
                <a:off x="847725" y="723900"/>
                <a:ext cx="120978" cy="108000"/>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sp>
          <p:nvSpPr>
            <p:cNvPr id="119" name="Ovale 118"/>
            <p:cNvSpPr/>
            <p:nvPr/>
          </p:nvSpPr>
          <p:spPr bwMode="auto">
            <a:xfrm flipH="1">
              <a:off x="1809750" y="1333500"/>
              <a:ext cx="120978" cy="108000"/>
            </a:xfrm>
            <a:prstGeom prst="ellipse">
              <a:avLst/>
            </a:prstGeom>
            <a:solidFill>
              <a:srgbClr val="FFF419"/>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it-IT" kern="0">
                <a:solidFill>
                  <a:srgbClr val="000000"/>
                </a:solidFill>
                <a:latin typeface="Calibri"/>
              </a:endParaRPr>
            </a:p>
          </p:txBody>
        </p:sp>
      </p:grpSp>
      <p:graphicFrame>
        <p:nvGraphicFramePr>
          <p:cNvPr id="112" name="Grafico 111"/>
          <p:cNvGraphicFramePr>
            <a:graphicFrameLocks/>
          </p:cNvGraphicFramePr>
          <p:nvPr>
            <p:extLst>
              <p:ext uri="{D42A27DB-BD31-4B8C-83A1-F6EECF244321}">
                <p14:modId xmlns:p14="http://schemas.microsoft.com/office/powerpoint/2010/main" val="206797352"/>
              </p:ext>
            </p:extLst>
          </p:nvPr>
        </p:nvGraphicFramePr>
        <p:xfrm>
          <a:off x="533324" y="3645023"/>
          <a:ext cx="4653810" cy="2657135"/>
        </p:xfrm>
        <a:graphic>
          <a:graphicData uri="http://schemas.openxmlformats.org/drawingml/2006/chart">
            <c:chart xmlns:c="http://schemas.openxmlformats.org/drawingml/2006/chart" xmlns:r="http://schemas.openxmlformats.org/officeDocument/2006/relationships" r:id="rId3"/>
          </a:graphicData>
        </a:graphic>
      </p:graphicFrame>
      <p:grpSp>
        <p:nvGrpSpPr>
          <p:cNvPr id="113" name="Gruppo 112"/>
          <p:cNvGrpSpPr/>
          <p:nvPr/>
        </p:nvGrpSpPr>
        <p:grpSpPr>
          <a:xfrm>
            <a:off x="1154549" y="1354695"/>
            <a:ext cx="1303721" cy="246220"/>
            <a:chOff x="3421552" y="956763"/>
            <a:chExt cx="1257726" cy="159150"/>
          </a:xfrm>
        </p:grpSpPr>
        <p:sp>
          <p:nvSpPr>
            <p:cNvPr id="114" name="Ovale 113"/>
            <p:cNvSpPr/>
            <p:nvPr/>
          </p:nvSpPr>
          <p:spPr bwMode="auto">
            <a:xfrm>
              <a:off x="3421552" y="997628"/>
              <a:ext cx="84660" cy="47670"/>
            </a:xfrm>
            <a:prstGeom prst="ellipse">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it-IT" smtClean="0">
                <a:solidFill>
                  <a:srgbClr val="000000"/>
                </a:solidFill>
              </a:endParaRPr>
            </a:p>
          </p:txBody>
        </p:sp>
        <p:sp>
          <p:nvSpPr>
            <p:cNvPr id="115" name="CasellaDiTesto 114"/>
            <p:cNvSpPr txBox="1"/>
            <p:nvPr/>
          </p:nvSpPr>
          <p:spPr>
            <a:xfrm>
              <a:off x="3614364" y="956763"/>
              <a:ext cx="1064914" cy="159150"/>
            </a:xfrm>
            <a:prstGeom prst="rect">
              <a:avLst/>
            </a:prstGeom>
            <a:noFill/>
            <a:ln>
              <a:noFill/>
            </a:ln>
          </p:spPr>
          <p:txBody>
            <a:bodyPr wrap="square" rtlCol="0">
              <a:spAutoFit/>
            </a:bodyPr>
            <a:lstStyle/>
            <a:p>
              <a:r>
                <a:rPr lang="it-IT" sz="1000" b="1" dirty="0" err="1" smtClean="0">
                  <a:solidFill>
                    <a:srgbClr val="145092"/>
                  </a:solidFill>
                </a:rPr>
                <a:t>rigassificatori</a:t>
              </a:r>
              <a:endParaRPr lang="it-IT" sz="1000" b="1" dirty="0">
                <a:solidFill>
                  <a:srgbClr val="145092"/>
                </a:solidFill>
              </a:endParaRPr>
            </a:p>
          </p:txBody>
        </p:sp>
      </p:grpSp>
      <p:sp>
        <p:nvSpPr>
          <p:cNvPr id="116" name="CasellaDiTesto 115"/>
          <p:cNvSpPr txBox="1"/>
          <p:nvPr/>
        </p:nvSpPr>
        <p:spPr>
          <a:xfrm>
            <a:off x="1354412" y="1814357"/>
            <a:ext cx="1542574" cy="246221"/>
          </a:xfrm>
          <a:prstGeom prst="rect">
            <a:avLst/>
          </a:prstGeom>
          <a:noFill/>
          <a:ln>
            <a:noFill/>
          </a:ln>
        </p:spPr>
        <p:txBody>
          <a:bodyPr wrap="square" rtlCol="0">
            <a:spAutoFit/>
          </a:bodyPr>
          <a:lstStyle/>
          <a:p>
            <a:r>
              <a:rPr lang="it-IT" sz="1000" b="1" dirty="0" smtClean="0">
                <a:solidFill>
                  <a:srgbClr val="145092"/>
                </a:solidFill>
              </a:rPr>
              <a:t>distributori GNL-GNL</a:t>
            </a:r>
            <a:endParaRPr lang="it-IT" sz="1000" b="1" dirty="0">
              <a:solidFill>
                <a:srgbClr val="145092"/>
              </a:solidFill>
            </a:endParaRPr>
          </a:p>
        </p:txBody>
      </p:sp>
      <p:sp>
        <p:nvSpPr>
          <p:cNvPr id="137" name="CasellaDiTesto 136"/>
          <p:cNvSpPr txBox="1"/>
          <p:nvPr/>
        </p:nvSpPr>
        <p:spPr>
          <a:xfrm>
            <a:off x="1370201" y="2286505"/>
            <a:ext cx="1531437" cy="246221"/>
          </a:xfrm>
          <a:prstGeom prst="rect">
            <a:avLst/>
          </a:prstGeom>
          <a:noFill/>
          <a:ln>
            <a:noFill/>
          </a:ln>
        </p:spPr>
        <p:txBody>
          <a:bodyPr wrap="square" rtlCol="0">
            <a:spAutoFit/>
          </a:bodyPr>
          <a:lstStyle/>
          <a:p>
            <a:r>
              <a:rPr lang="it-IT" sz="1000" b="1" dirty="0" smtClean="0">
                <a:solidFill>
                  <a:srgbClr val="145092"/>
                </a:solidFill>
              </a:rPr>
              <a:t>distributori GNL-GNC</a:t>
            </a:r>
            <a:endParaRPr lang="it-IT" sz="1000" b="1" dirty="0">
              <a:solidFill>
                <a:srgbClr val="145092"/>
              </a:solidFill>
            </a:endParaRPr>
          </a:p>
        </p:txBody>
      </p:sp>
      <p:sp>
        <p:nvSpPr>
          <p:cNvPr id="141" name="CasellaDiTesto 140"/>
          <p:cNvSpPr txBox="1"/>
          <p:nvPr/>
        </p:nvSpPr>
        <p:spPr>
          <a:xfrm>
            <a:off x="1370202" y="2729655"/>
            <a:ext cx="1118943" cy="246221"/>
          </a:xfrm>
          <a:prstGeom prst="rect">
            <a:avLst/>
          </a:prstGeom>
          <a:noFill/>
          <a:ln>
            <a:noFill/>
          </a:ln>
        </p:spPr>
        <p:txBody>
          <a:bodyPr wrap="square" rtlCol="0">
            <a:spAutoFit/>
          </a:bodyPr>
          <a:lstStyle/>
          <a:p>
            <a:r>
              <a:rPr lang="it-IT" sz="1000" b="1" dirty="0" smtClean="0">
                <a:solidFill>
                  <a:srgbClr val="145092"/>
                </a:solidFill>
              </a:rPr>
              <a:t>utenze </a:t>
            </a:r>
            <a:r>
              <a:rPr lang="it-IT" sz="1000" b="1" i="1" dirty="0" smtClean="0">
                <a:solidFill>
                  <a:srgbClr val="145092"/>
                </a:solidFill>
              </a:rPr>
              <a:t>off-</a:t>
            </a:r>
            <a:r>
              <a:rPr lang="it-IT" sz="1000" b="1" i="1" dirty="0" err="1" smtClean="0">
                <a:solidFill>
                  <a:srgbClr val="145092"/>
                </a:solidFill>
              </a:rPr>
              <a:t>grid</a:t>
            </a:r>
            <a:endParaRPr lang="it-IT" sz="1000" b="1" i="1" dirty="0">
              <a:solidFill>
                <a:srgbClr val="145092"/>
              </a:solidFill>
            </a:endParaRPr>
          </a:p>
        </p:txBody>
      </p:sp>
      <p:sp>
        <p:nvSpPr>
          <p:cNvPr id="142" name="Ovale 141"/>
          <p:cNvSpPr/>
          <p:nvPr/>
        </p:nvSpPr>
        <p:spPr bwMode="auto">
          <a:xfrm>
            <a:off x="1171892" y="1875339"/>
            <a:ext cx="87756" cy="73750"/>
          </a:xfrm>
          <a:prstGeom prst="ellipse">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it-IT" smtClean="0">
              <a:solidFill>
                <a:srgbClr val="000000"/>
              </a:solidFill>
            </a:endParaRPr>
          </a:p>
        </p:txBody>
      </p:sp>
      <p:sp>
        <p:nvSpPr>
          <p:cNvPr id="145" name="Ovale 144"/>
          <p:cNvSpPr/>
          <p:nvPr/>
        </p:nvSpPr>
        <p:spPr bwMode="auto">
          <a:xfrm>
            <a:off x="1171892" y="2369139"/>
            <a:ext cx="87756" cy="73750"/>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it-IT" smtClean="0">
              <a:solidFill>
                <a:srgbClr val="000000"/>
              </a:solidFill>
            </a:endParaRPr>
          </a:p>
        </p:txBody>
      </p:sp>
      <p:sp>
        <p:nvSpPr>
          <p:cNvPr id="200" name="Ovale 199"/>
          <p:cNvSpPr/>
          <p:nvPr/>
        </p:nvSpPr>
        <p:spPr bwMode="auto">
          <a:xfrm>
            <a:off x="1171892" y="2817747"/>
            <a:ext cx="87756" cy="73750"/>
          </a:xfrm>
          <a:prstGeom prst="ellipse">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it-IT" smtClean="0">
              <a:solidFill>
                <a:srgbClr val="000000"/>
              </a:solidFill>
            </a:endParaRPr>
          </a:p>
        </p:txBody>
      </p:sp>
      <p:sp>
        <p:nvSpPr>
          <p:cNvPr id="201" name="Ovale 200"/>
          <p:cNvSpPr/>
          <p:nvPr/>
        </p:nvSpPr>
        <p:spPr bwMode="auto">
          <a:xfrm>
            <a:off x="1171892" y="3218124"/>
            <a:ext cx="87756" cy="73750"/>
          </a:xfrm>
          <a:prstGeom prst="ellipse">
            <a:avLst/>
          </a:prstGeom>
          <a:solidFill>
            <a:srgbClr val="7030A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it-IT" smtClean="0">
              <a:solidFill>
                <a:srgbClr val="000000"/>
              </a:solidFill>
            </a:endParaRPr>
          </a:p>
        </p:txBody>
      </p:sp>
      <p:sp>
        <p:nvSpPr>
          <p:cNvPr id="202" name="CasellaDiTesto 201"/>
          <p:cNvSpPr txBox="1"/>
          <p:nvPr/>
        </p:nvSpPr>
        <p:spPr>
          <a:xfrm>
            <a:off x="1379395" y="3128276"/>
            <a:ext cx="1118943" cy="246221"/>
          </a:xfrm>
          <a:prstGeom prst="rect">
            <a:avLst/>
          </a:prstGeom>
          <a:noFill/>
          <a:ln>
            <a:noFill/>
          </a:ln>
        </p:spPr>
        <p:txBody>
          <a:bodyPr wrap="square" rtlCol="0">
            <a:spAutoFit/>
          </a:bodyPr>
          <a:lstStyle/>
          <a:p>
            <a:r>
              <a:rPr lang="it-IT" sz="1000" b="1" dirty="0" smtClean="0">
                <a:solidFill>
                  <a:srgbClr val="145092"/>
                </a:solidFill>
              </a:rPr>
              <a:t>reti canalizzate</a:t>
            </a:r>
            <a:endParaRPr lang="it-IT" sz="1000" b="1" i="1" dirty="0">
              <a:solidFill>
                <a:srgbClr val="145092"/>
              </a:solidFill>
            </a:endParaRPr>
          </a:p>
        </p:txBody>
      </p:sp>
    </p:spTree>
    <p:extLst>
      <p:ext uri="{BB962C8B-B14F-4D97-AF65-F5344CB8AC3E}">
        <p14:creationId xmlns:p14="http://schemas.microsoft.com/office/powerpoint/2010/main" val="2122811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p:cNvGraphicFramePr>
          <p:nvPr>
            <p:extLst>
              <p:ext uri="{D42A27DB-BD31-4B8C-83A1-F6EECF244321}">
                <p14:modId xmlns:p14="http://schemas.microsoft.com/office/powerpoint/2010/main" val="494988384"/>
              </p:ext>
            </p:extLst>
          </p:nvPr>
        </p:nvGraphicFramePr>
        <p:xfrm>
          <a:off x="539552" y="188640"/>
          <a:ext cx="8472318" cy="5956853"/>
        </p:xfrm>
        <a:graphic>
          <a:graphicData uri="http://schemas.openxmlformats.org/drawingml/2006/table">
            <a:tbl>
              <a:tblPr firstRow="1" bandRow="1">
                <a:tableStyleId>{9DCAF9ED-07DC-4A11-8D7F-57B35C25682E}</a:tableStyleId>
              </a:tblPr>
              <a:tblGrid>
                <a:gridCol w="824164">
                  <a:extLst>
                    <a:ext uri="{9D8B030D-6E8A-4147-A177-3AD203B41FA5}">
                      <a16:colId xmlns:a16="http://schemas.microsoft.com/office/drawing/2014/main" val="20000"/>
                    </a:ext>
                  </a:extLst>
                </a:gridCol>
                <a:gridCol w="1552100">
                  <a:extLst>
                    <a:ext uri="{9D8B030D-6E8A-4147-A177-3AD203B41FA5}">
                      <a16:colId xmlns:a16="http://schemas.microsoft.com/office/drawing/2014/main" val="20001"/>
                    </a:ext>
                  </a:extLst>
                </a:gridCol>
                <a:gridCol w="2072838">
                  <a:extLst>
                    <a:ext uri="{9D8B030D-6E8A-4147-A177-3AD203B41FA5}">
                      <a16:colId xmlns:a16="http://schemas.microsoft.com/office/drawing/2014/main" val="20002"/>
                    </a:ext>
                  </a:extLst>
                </a:gridCol>
                <a:gridCol w="806455">
                  <a:extLst>
                    <a:ext uri="{9D8B030D-6E8A-4147-A177-3AD203B41FA5}">
                      <a16:colId xmlns:a16="http://schemas.microsoft.com/office/drawing/2014/main" val="20003"/>
                    </a:ext>
                  </a:extLst>
                </a:gridCol>
                <a:gridCol w="817569">
                  <a:extLst>
                    <a:ext uri="{9D8B030D-6E8A-4147-A177-3AD203B41FA5}">
                      <a16:colId xmlns:a16="http://schemas.microsoft.com/office/drawing/2014/main" val="20004"/>
                    </a:ext>
                  </a:extLst>
                </a:gridCol>
                <a:gridCol w="1188860">
                  <a:extLst>
                    <a:ext uri="{9D8B030D-6E8A-4147-A177-3AD203B41FA5}">
                      <a16:colId xmlns:a16="http://schemas.microsoft.com/office/drawing/2014/main" val="20005"/>
                    </a:ext>
                  </a:extLst>
                </a:gridCol>
                <a:gridCol w="1210332">
                  <a:extLst>
                    <a:ext uri="{9D8B030D-6E8A-4147-A177-3AD203B41FA5}">
                      <a16:colId xmlns:a16="http://schemas.microsoft.com/office/drawing/2014/main" val="20006"/>
                    </a:ext>
                  </a:extLst>
                </a:gridCol>
              </a:tblGrid>
              <a:tr h="842451">
                <a:tc>
                  <a:txBody>
                    <a:bodyPr/>
                    <a:lstStyle/>
                    <a:p>
                      <a:r>
                        <a:rPr lang="it-IT" sz="1100" dirty="0" smtClean="0"/>
                        <a:t>Località</a:t>
                      </a:r>
                      <a:endParaRPr lang="it-IT" sz="1100" dirty="0"/>
                    </a:p>
                  </a:txBody>
                  <a:tcPr/>
                </a:tc>
                <a:tc>
                  <a:txBody>
                    <a:bodyPr/>
                    <a:lstStyle/>
                    <a:p>
                      <a:r>
                        <a:rPr lang="it-IT" sz="1100" dirty="0" smtClean="0"/>
                        <a:t>Società</a:t>
                      </a:r>
                      <a:endParaRPr lang="it-IT" sz="1100" dirty="0"/>
                    </a:p>
                  </a:txBody>
                  <a:tcPr/>
                </a:tc>
                <a:tc>
                  <a:txBody>
                    <a:bodyPr/>
                    <a:lstStyle/>
                    <a:p>
                      <a:r>
                        <a:rPr lang="it-IT" sz="1100" dirty="0" smtClean="0"/>
                        <a:t>Stato procedure</a:t>
                      </a:r>
                      <a:r>
                        <a:rPr lang="it-IT" sz="1100" baseline="0" dirty="0" smtClean="0"/>
                        <a:t> autorizzative</a:t>
                      </a:r>
                      <a:endParaRPr lang="it-IT" sz="1100" dirty="0"/>
                    </a:p>
                  </a:txBody>
                  <a:tcPr/>
                </a:tc>
                <a:tc>
                  <a:txBody>
                    <a:bodyPr/>
                    <a:lstStyle/>
                    <a:p>
                      <a:r>
                        <a:rPr lang="it-IT" sz="1100" dirty="0" smtClean="0"/>
                        <a:t>Capacità stoccaggio (m</a:t>
                      </a:r>
                      <a:r>
                        <a:rPr lang="it-IT" sz="1100" baseline="30000" dirty="0" smtClean="0"/>
                        <a:t>3</a:t>
                      </a:r>
                      <a:r>
                        <a:rPr lang="it-IT" sz="1100" baseline="0" dirty="0" smtClean="0"/>
                        <a:t>)</a:t>
                      </a:r>
                      <a:endParaRPr lang="it-IT" sz="1100" baseline="30000" dirty="0"/>
                    </a:p>
                  </a:txBody>
                  <a:tcPr/>
                </a:tc>
                <a:tc>
                  <a:txBody>
                    <a:bodyPr/>
                    <a:lstStyle/>
                    <a:p>
                      <a:r>
                        <a:rPr lang="it-IT" sz="1100" dirty="0" smtClean="0"/>
                        <a:t>Punti di carico per autocisterne</a:t>
                      </a:r>
                      <a:endParaRPr lang="it-IT" sz="1100" dirty="0"/>
                    </a:p>
                  </a:txBody>
                  <a:tcPr/>
                </a:tc>
                <a:tc>
                  <a:txBody>
                    <a:bodyPr/>
                    <a:lstStyle/>
                    <a:p>
                      <a:r>
                        <a:rPr lang="it-IT" sz="1100" dirty="0" smtClean="0"/>
                        <a:t>Punti di carico per vagoni-cisterna</a:t>
                      </a:r>
                      <a:endParaRPr lang="it-IT" sz="1100" dirty="0"/>
                    </a:p>
                  </a:txBody>
                  <a:tcPr/>
                </a:tc>
                <a:tc>
                  <a:txBody>
                    <a:bodyPr/>
                    <a:lstStyle/>
                    <a:p>
                      <a:r>
                        <a:rPr lang="it-IT" sz="1100" dirty="0" smtClean="0"/>
                        <a:t>Punti di carico bettoline o navi</a:t>
                      </a:r>
                      <a:r>
                        <a:rPr lang="it-IT" sz="1100" baseline="0" dirty="0" smtClean="0"/>
                        <a:t> cisterna</a:t>
                      </a:r>
                      <a:endParaRPr lang="it-IT" sz="1100" dirty="0"/>
                    </a:p>
                  </a:txBody>
                  <a:tcPr/>
                </a:tc>
                <a:extLst>
                  <a:ext uri="{0D108BD9-81ED-4DB2-BD59-A6C34878D82A}">
                    <a16:rowId xmlns:a16="http://schemas.microsoft.com/office/drawing/2014/main" val="10000"/>
                  </a:ext>
                </a:extLst>
              </a:tr>
              <a:tr h="464773">
                <a:tc>
                  <a:txBody>
                    <a:bodyPr/>
                    <a:lstStyle/>
                    <a:p>
                      <a:r>
                        <a:rPr lang="it-IT" sz="1000" dirty="0" smtClean="0"/>
                        <a:t>Porto Marghera</a:t>
                      </a:r>
                      <a:endParaRPr lang="it-IT" sz="1000" dirty="0"/>
                    </a:p>
                  </a:txBody>
                  <a:tcPr/>
                </a:tc>
                <a:tc>
                  <a:txBody>
                    <a:bodyPr/>
                    <a:lstStyle/>
                    <a:p>
                      <a:r>
                        <a:rPr lang="it-IT" sz="1000" dirty="0" err="1" smtClean="0"/>
                        <a:t>Venice</a:t>
                      </a:r>
                      <a:r>
                        <a:rPr lang="it-IT" sz="1000" dirty="0" smtClean="0"/>
                        <a:t> LNG</a:t>
                      </a:r>
                      <a:endParaRPr lang="it-IT" sz="1000" dirty="0"/>
                    </a:p>
                  </a:txBody>
                  <a:tcPr/>
                </a:tc>
                <a:tc>
                  <a:txBody>
                    <a:bodyPr/>
                    <a:lstStyle/>
                    <a:p>
                      <a:r>
                        <a:rPr lang="it-IT" sz="1000" dirty="0" smtClean="0"/>
                        <a:t>Procedura autorizzativa in corso</a:t>
                      </a:r>
                      <a:endParaRPr lang="it-IT" sz="1000" dirty="0"/>
                    </a:p>
                  </a:txBody>
                  <a:tcPr/>
                </a:tc>
                <a:tc>
                  <a:txBody>
                    <a:bodyPr/>
                    <a:lstStyle/>
                    <a:p>
                      <a:pPr algn="ctr"/>
                      <a:r>
                        <a:rPr lang="it-IT" sz="1000" dirty="0" smtClean="0"/>
                        <a:t>32.000</a:t>
                      </a:r>
                      <a:endParaRPr lang="it-IT" sz="1000" dirty="0"/>
                    </a:p>
                  </a:txBody>
                  <a:tcPr anchor="ctr"/>
                </a:tc>
                <a:tc>
                  <a:txBody>
                    <a:bodyPr/>
                    <a:lstStyle/>
                    <a:p>
                      <a:pPr algn="ctr"/>
                      <a:r>
                        <a:rPr lang="it-IT" sz="1000" dirty="0" smtClean="0"/>
                        <a:t>5</a:t>
                      </a:r>
                      <a:endParaRPr lang="it-IT" sz="1000" dirty="0"/>
                    </a:p>
                  </a:txBody>
                  <a:tcPr anchor="ctr"/>
                </a:tc>
                <a:tc>
                  <a:txBody>
                    <a:bodyPr/>
                    <a:lstStyle/>
                    <a:p>
                      <a:pPr algn="ctr"/>
                      <a:r>
                        <a:rPr lang="it-IT" sz="1000" dirty="0" smtClean="0"/>
                        <a:t>-</a:t>
                      </a:r>
                      <a:endParaRPr lang="it-IT" sz="1000" dirty="0"/>
                    </a:p>
                  </a:txBody>
                  <a:tcPr anchor="ctr"/>
                </a:tc>
                <a:tc>
                  <a:txBody>
                    <a:bodyPr/>
                    <a:lstStyle/>
                    <a:p>
                      <a:pPr algn="ctr"/>
                      <a:r>
                        <a:rPr lang="it-IT" sz="1000" dirty="0" smtClean="0"/>
                        <a:t>1</a:t>
                      </a:r>
                      <a:endParaRPr lang="it-IT" sz="1000" dirty="0"/>
                    </a:p>
                  </a:txBody>
                  <a:tcPr anchor="ctr"/>
                </a:tc>
                <a:extLst>
                  <a:ext uri="{0D108BD9-81ED-4DB2-BD59-A6C34878D82A}">
                    <a16:rowId xmlns:a16="http://schemas.microsoft.com/office/drawing/2014/main" val="10001"/>
                  </a:ext>
                </a:extLst>
              </a:tr>
              <a:tr h="569939">
                <a:tc>
                  <a:txBody>
                    <a:bodyPr/>
                    <a:lstStyle/>
                    <a:p>
                      <a:r>
                        <a:rPr lang="it-IT" sz="1000" dirty="0" smtClean="0"/>
                        <a:t>Oristano</a:t>
                      </a:r>
                      <a:endParaRPr lang="it-IT" sz="1000" dirty="0"/>
                    </a:p>
                  </a:txBody>
                  <a:tcPr/>
                </a:tc>
                <a:tc>
                  <a:txBody>
                    <a:bodyPr/>
                    <a:lstStyle/>
                    <a:p>
                      <a:r>
                        <a:rPr lang="it-IT" sz="1000" dirty="0" err="1" smtClean="0"/>
                        <a:t>Higas</a:t>
                      </a:r>
                      <a:r>
                        <a:rPr lang="it-IT" sz="1000" dirty="0" smtClean="0"/>
                        <a:t> S.r.l.</a:t>
                      </a:r>
                      <a:endParaRPr lang="it-IT" sz="1000" dirty="0"/>
                    </a:p>
                  </a:txBody>
                  <a:tcPr/>
                </a:tc>
                <a:tc>
                  <a:txBody>
                    <a:bodyPr/>
                    <a:lstStyle/>
                    <a:p>
                      <a:r>
                        <a:rPr lang="it-IT" sz="1000" dirty="0" smtClean="0"/>
                        <a:t>In</a:t>
                      </a:r>
                      <a:r>
                        <a:rPr lang="it-IT" sz="1000" baseline="0" dirty="0" smtClean="0"/>
                        <a:t> costruzione</a:t>
                      </a:r>
                      <a:endParaRPr lang="it-IT" sz="1000" dirty="0"/>
                    </a:p>
                  </a:txBody>
                  <a:tcPr/>
                </a:tc>
                <a:tc>
                  <a:txBody>
                    <a:bodyPr/>
                    <a:lstStyle/>
                    <a:p>
                      <a:pPr algn="ctr"/>
                      <a:r>
                        <a:rPr lang="it-IT" sz="1000" dirty="0" smtClean="0"/>
                        <a:t>9.000</a:t>
                      </a:r>
                      <a:endParaRPr lang="it-IT" sz="1000" dirty="0"/>
                    </a:p>
                  </a:txBody>
                  <a:tcPr anchor="ctr"/>
                </a:tc>
                <a:tc>
                  <a:txBody>
                    <a:bodyPr/>
                    <a:lstStyle/>
                    <a:p>
                      <a:pPr algn="ctr"/>
                      <a:r>
                        <a:rPr lang="it-IT" sz="1000" dirty="0" smtClean="0"/>
                        <a:t>2</a:t>
                      </a:r>
                      <a:endParaRPr lang="it-IT" sz="1000" dirty="0"/>
                    </a:p>
                  </a:txBody>
                  <a:tcPr anchor="ctr"/>
                </a:tc>
                <a:tc>
                  <a:txBody>
                    <a:bodyPr/>
                    <a:lstStyle/>
                    <a:p>
                      <a:pPr algn="ctr"/>
                      <a:r>
                        <a:rPr lang="it-IT" sz="1000" dirty="0" smtClean="0"/>
                        <a:t>-</a:t>
                      </a:r>
                      <a:endParaRPr lang="it-IT" sz="1000" dirty="0"/>
                    </a:p>
                  </a:txBody>
                  <a:tcPr anchor="ctr"/>
                </a:tc>
                <a:tc>
                  <a:txBody>
                    <a:bodyPr/>
                    <a:lstStyle/>
                    <a:p>
                      <a:pPr algn="ctr"/>
                      <a:r>
                        <a:rPr lang="it-IT" sz="1000" dirty="0" smtClean="0"/>
                        <a:t>1</a:t>
                      </a:r>
                      <a:endParaRPr lang="it-IT" sz="1000" dirty="0"/>
                    </a:p>
                  </a:txBody>
                  <a:tcPr anchor="ctr"/>
                </a:tc>
                <a:extLst>
                  <a:ext uri="{0D108BD9-81ED-4DB2-BD59-A6C34878D82A}">
                    <a16:rowId xmlns:a16="http://schemas.microsoft.com/office/drawing/2014/main" val="10002"/>
                  </a:ext>
                </a:extLst>
              </a:tr>
              <a:tr h="656064">
                <a:tc>
                  <a:txBody>
                    <a:bodyPr/>
                    <a:lstStyle/>
                    <a:p>
                      <a:r>
                        <a:rPr lang="it-IT" sz="1000" dirty="0" smtClean="0"/>
                        <a:t>Livorno</a:t>
                      </a:r>
                      <a:endParaRPr lang="it-IT" sz="1000" dirty="0"/>
                    </a:p>
                  </a:txBody>
                  <a:tcPr/>
                </a:tc>
                <a:tc>
                  <a:txBody>
                    <a:bodyPr/>
                    <a:lstStyle/>
                    <a:p>
                      <a:r>
                        <a:rPr lang="it-IT" sz="1000" dirty="0" smtClean="0"/>
                        <a:t>Livorno LNG Terminal (</a:t>
                      </a:r>
                      <a:r>
                        <a:rPr lang="it-IT" sz="1000" dirty="0" err="1" smtClean="0"/>
                        <a:t>Newco</a:t>
                      </a:r>
                      <a:r>
                        <a:rPr lang="it-IT" sz="1000" dirty="0" smtClean="0"/>
                        <a:t> Costiero Gas Livorno S.p.A./ Neri S.p.A./ SIGL-Vulcangas)</a:t>
                      </a:r>
                      <a:endParaRPr lang="it-IT" sz="1000" dirty="0"/>
                    </a:p>
                  </a:txBody>
                  <a:tcPr/>
                </a:tc>
                <a:tc>
                  <a:txBody>
                    <a:bodyPr/>
                    <a:lstStyle/>
                    <a:p>
                      <a:r>
                        <a:rPr lang="it-IT" sz="1000" dirty="0" smtClean="0"/>
                        <a:t>Procedura autorizzativa in corso</a:t>
                      </a:r>
                      <a:endParaRPr lang="it-IT" sz="1000" dirty="0"/>
                    </a:p>
                  </a:txBody>
                  <a:tcPr/>
                </a:tc>
                <a:tc>
                  <a:txBody>
                    <a:bodyPr/>
                    <a:lstStyle/>
                    <a:p>
                      <a:pPr algn="ctr"/>
                      <a:r>
                        <a:rPr lang="it-IT" sz="1000" dirty="0" smtClean="0"/>
                        <a:t>9.000</a:t>
                      </a:r>
                      <a:endParaRPr lang="it-IT" sz="1000" dirty="0"/>
                    </a:p>
                  </a:txBody>
                  <a:tcPr anchor="ctr"/>
                </a:tc>
                <a:tc>
                  <a:txBody>
                    <a:bodyPr/>
                    <a:lstStyle/>
                    <a:p>
                      <a:pPr algn="ctr"/>
                      <a:r>
                        <a:rPr lang="it-IT" sz="1000" dirty="0" smtClean="0"/>
                        <a:t>2</a:t>
                      </a:r>
                      <a:endParaRPr lang="it-IT" sz="1000" dirty="0"/>
                    </a:p>
                  </a:txBody>
                  <a:tcPr anchor="ctr"/>
                </a:tc>
                <a:tc>
                  <a:txBody>
                    <a:bodyPr/>
                    <a:lstStyle/>
                    <a:p>
                      <a:pPr algn="ctr"/>
                      <a:r>
                        <a:rPr lang="it-IT" sz="1000" dirty="0" smtClean="0"/>
                        <a:t>2</a:t>
                      </a:r>
                      <a:endParaRPr lang="it-IT" sz="1000" dirty="0"/>
                    </a:p>
                  </a:txBody>
                  <a:tcPr anchor="ctr"/>
                </a:tc>
                <a:tc>
                  <a:txBody>
                    <a:bodyPr/>
                    <a:lstStyle/>
                    <a:p>
                      <a:pPr algn="ctr"/>
                      <a:r>
                        <a:rPr lang="it-IT" sz="1000" dirty="0" smtClean="0"/>
                        <a:t>1</a:t>
                      </a:r>
                      <a:endParaRPr lang="it-IT" sz="1000" dirty="0"/>
                    </a:p>
                  </a:txBody>
                  <a:tcPr anchor="ctr"/>
                </a:tc>
                <a:extLst>
                  <a:ext uri="{0D108BD9-81ED-4DB2-BD59-A6C34878D82A}">
                    <a16:rowId xmlns:a16="http://schemas.microsoft.com/office/drawing/2014/main" val="10003"/>
                  </a:ext>
                </a:extLst>
              </a:tr>
              <a:tr h="508354">
                <a:tc>
                  <a:txBody>
                    <a:bodyPr/>
                    <a:lstStyle/>
                    <a:p>
                      <a:r>
                        <a:rPr lang="it-IT" sz="1000" dirty="0" smtClean="0"/>
                        <a:t>Ravenna</a:t>
                      </a:r>
                      <a:endParaRPr lang="it-IT" sz="1000" dirty="0"/>
                    </a:p>
                  </a:txBody>
                  <a:tcPr/>
                </a:tc>
                <a:tc>
                  <a:txBody>
                    <a:bodyPr/>
                    <a:lstStyle/>
                    <a:p>
                      <a:r>
                        <a:rPr lang="it-IT" sz="1000" dirty="0" smtClean="0"/>
                        <a:t>Depositi</a:t>
                      </a:r>
                      <a:r>
                        <a:rPr lang="it-IT" sz="1000" baseline="0" dirty="0" smtClean="0"/>
                        <a:t> Italiani GNL ( </a:t>
                      </a:r>
                      <a:r>
                        <a:rPr lang="it-IT" sz="1000" baseline="0" dirty="0" err="1" smtClean="0"/>
                        <a:t>Jv</a:t>
                      </a:r>
                      <a:r>
                        <a:rPr lang="it-IT" sz="1000" baseline="0" dirty="0" smtClean="0"/>
                        <a:t> PIR – Edison)</a:t>
                      </a:r>
                      <a:endParaRPr lang="it-IT" sz="1000" dirty="0"/>
                    </a:p>
                  </a:txBody>
                  <a:tcPr/>
                </a:tc>
                <a:tc>
                  <a:txBody>
                    <a:bodyPr/>
                    <a:lstStyle/>
                    <a:p>
                      <a:r>
                        <a:rPr lang="it-IT" sz="1000" dirty="0" smtClean="0"/>
                        <a:t>In</a:t>
                      </a:r>
                      <a:r>
                        <a:rPr lang="it-IT" sz="1000" baseline="0" dirty="0" smtClean="0"/>
                        <a:t> costruzione</a:t>
                      </a:r>
                      <a:endParaRPr lang="it-IT" sz="1000" dirty="0"/>
                    </a:p>
                  </a:txBody>
                  <a:tcPr/>
                </a:tc>
                <a:tc>
                  <a:txBody>
                    <a:bodyPr/>
                    <a:lstStyle/>
                    <a:p>
                      <a:pPr algn="ctr"/>
                      <a:r>
                        <a:rPr lang="it-IT" sz="1000" dirty="0" smtClean="0"/>
                        <a:t>20.000</a:t>
                      </a:r>
                      <a:endParaRPr lang="it-IT" sz="1000" dirty="0"/>
                    </a:p>
                  </a:txBody>
                  <a:tcPr anchor="ctr"/>
                </a:tc>
                <a:tc>
                  <a:txBody>
                    <a:bodyPr/>
                    <a:lstStyle/>
                    <a:p>
                      <a:pPr algn="ctr"/>
                      <a:r>
                        <a:rPr lang="it-IT" sz="1000" dirty="0" smtClean="0"/>
                        <a:t>6</a:t>
                      </a:r>
                      <a:endParaRPr lang="it-IT" sz="1000" dirty="0"/>
                    </a:p>
                  </a:txBody>
                  <a:tcPr anchor="ctr"/>
                </a:tc>
                <a:tc>
                  <a:txBody>
                    <a:bodyPr/>
                    <a:lstStyle/>
                    <a:p>
                      <a:pPr algn="ctr"/>
                      <a:r>
                        <a:rPr lang="it-IT" sz="1000" dirty="0" smtClean="0"/>
                        <a:t>-</a:t>
                      </a:r>
                      <a:endParaRPr lang="it-IT" sz="1000" dirty="0"/>
                    </a:p>
                  </a:txBody>
                  <a:tcPr anchor="ctr"/>
                </a:tc>
                <a:tc>
                  <a:txBody>
                    <a:bodyPr/>
                    <a:lstStyle/>
                    <a:p>
                      <a:pPr algn="ctr"/>
                      <a:r>
                        <a:rPr lang="it-IT" sz="1000" dirty="0" smtClean="0"/>
                        <a:t>1</a:t>
                      </a:r>
                      <a:endParaRPr lang="it-IT" sz="1000" dirty="0"/>
                    </a:p>
                  </a:txBody>
                  <a:tcPr anchor="ctr"/>
                </a:tc>
                <a:extLst>
                  <a:ext uri="{0D108BD9-81ED-4DB2-BD59-A6C34878D82A}">
                    <a16:rowId xmlns:a16="http://schemas.microsoft.com/office/drawing/2014/main" val="10004"/>
                  </a:ext>
                </a:extLst>
              </a:tr>
              <a:tr h="508354">
                <a:tc>
                  <a:txBody>
                    <a:bodyPr/>
                    <a:lstStyle/>
                    <a:p>
                      <a:r>
                        <a:rPr lang="it-IT" sz="1000" dirty="0" smtClean="0"/>
                        <a:t>Oristano</a:t>
                      </a:r>
                      <a:endParaRPr lang="it-IT" sz="1000" dirty="0"/>
                    </a:p>
                  </a:txBody>
                  <a:tcPr/>
                </a:tc>
                <a:tc>
                  <a:txBody>
                    <a:bodyPr/>
                    <a:lstStyle/>
                    <a:p>
                      <a:r>
                        <a:rPr lang="it-IT" sz="1000" dirty="0" smtClean="0"/>
                        <a:t>IVI Petrolifera S.p.A.</a:t>
                      </a:r>
                      <a:endParaRPr lang="it-IT" sz="1000" dirty="0"/>
                    </a:p>
                  </a:txBody>
                  <a:tcPr/>
                </a:tc>
                <a:tc>
                  <a:txBody>
                    <a:bodyPr/>
                    <a:lstStyle/>
                    <a:p>
                      <a:r>
                        <a:rPr lang="it-IT" sz="1000" dirty="0" smtClean="0"/>
                        <a:t>Procedura autorizzativa in corso</a:t>
                      </a:r>
                      <a:endParaRPr lang="it-IT" sz="1000" dirty="0"/>
                    </a:p>
                  </a:txBody>
                  <a:tcPr/>
                </a:tc>
                <a:tc>
                  <a:txBody>
                    <a:bodyPr/>
                    <a:lstStyle/>
                    <a:p>
                      <a:pPr algn="ctr"/>
                      <a:r>
                        <a:rPr lang="it-IT" sz="1000" dirty="0" smtClean="0"/>
                        <a:t>9.000</a:t>
                      </a:r>
                      <a:endParaRPr lang="it-IT" sz="1000" dirty="0"/>
                    </a:p>
                  </a:txBody>
                  <a:tcPr anchor="ctr"/>
                </a:tc>
                <a:tc>
                  <a:txBody>
                    <a:bodyPr/>
                    <a:lstStyle/>
                    <a:p>
                      <a:pPr algn="ctr"/>
                      <a:r>
                        <a:rPr lang="it-IT" sz="1000" dirty="0" smtClean="0"/>
                        <a:t>2</a:t>
                      </a:r>
                      <a:endParaRPr lang="it-IT" sz="1000" dirty="0"/>
                    </a:p>
                  </a:txBody>
                  <a:tcPr anchor="ctr"/>
                </a:tc>
                <a:tc>
                  <a:txBody>
                    <a:bodyPr/>
                    <a:lstStyle/>
                    <a:p>
                      <a:pPr algn="ctr"/>
                      <a:r>
                        <a:rPr lang="it-IT" sz="1000" dirty="0" smtClean="0"/>
                        <a:t>-</a:t>
                      </a:r>
                      <a:endParaRPr lang="it-IT" sz="1000" dirty="0"/>
                    </a:p>
                  </a:txBody>
                  <a:tcPr anchor="ctr"/>
                </a:tc>
                <a:tc>
                  <a:txBody>
                    <a:bodyPr/>
                    <a:lstStyle/>
                    <a:p>
                      <a:pPr algn="ctr"/>
                      <a:r>
                        <a:rPr lang="it-IT" sz="1000" dirty="0" smtClean="0"/>
                        <a:t>1</a:t>
                      </a:r>
                      <a:endParaRPr lang="it-IT" sz="1000" dirty="0"/>
                    </a:p>
                  </a:txBody>
                  <a:tcPr anchor="ctr"/>
                </a:tc>
                <a:extLst>
                  <a:ext uri="{0D108BD9-81ED-4DB2-BD59-A6C34878D82A}">
                    <a16:rowId xmlns:a16="http://schemas.microsoft.com/office/drawing/2014/main" val="10005"/>
                  </a:ext>
                </a:extLst>
              </a:tr>
              <a:tr h="496445">
                <a:tc>
                  <a:txBody>
                    <a:bodyPr/>
                    <a:lstStyle/>
                    <a:p>
                      <a:r>
                        <a:rPr lang="it-IT" sz="1000" dirty="0" smtClean="0"/>
                        <a:t>Oristano</a:t>
                      </a:r>
                      <a:endParaRPr lang="it-IT" sz="1000" dirty="0"/>
                    </a:p>
                  </a:txBody>
                  <a:tcPr/>
                </a:tc>
                <a:tc>
                  <a:txBody>
                    <a:bodyPr/>
                    <a:lstStyle/>
                    <a:p>
                      <a:r>
                        <a:rPr lang="it-IT" sz="1000" dirty="0" smtClean="0"/>
                        <a:t>Edison S.p.A.</a:t>
                      </a:r>
                      <a:endParaRPr lang="it-IT" sz="1000" dirty="0"/>
                    </a:p>
                  </a:txBody>
                  <a:tcPr/>
                </a:tc>
                <a:tc>
                  <a:txBody>
                    <a:bodyPr/>
                    <a:lstStyle/>
                    <a:p>
                      <a:r>
                        <a:rPr lang="it-IT" sz="1000" dirty="0" smtClean="0"/>
                        <a:t>Autorizzato</a:t>
                      </a:r>
                      <a:endParaRPr lang="it-IT" sz="1000" dirty="0"/>
                    </a:p>
                  </a:txBody>
                  <a:tcPr/>
                </a:tc>
                <a:tc>
                  <a:txBody>
                    <a:bodyPr/>
                    <a:lstStyle/>
                    <a:p>
                      <a:pPr algn="ctr"/>
                      <a:r>
                        <a:rPr lang="it-IT" sz="1000" dirty="0" smtClean="0"/>
                        <a:t>10.000</a:t>
                      </a:r>
                      <a:endParaRPr lang="it-IT" sz="1000" dirty="0"/>
                    </a:p>
                  </a:txBody>
                  <a:tcPr anchor="ctr"/>
                </a:tc>
                <a:tc>
                  <a:txBody>
                    <a:bodyPr/>
                    <a:lstStyle/>
                    <a:p>
                      <a:pPr algn="ctr"/>
                      <a:r>
                        <a:rPr lang="it-IT" sz="1000" dirty="0" smtClean="0"/>
                        <a:t>4</a:t>
                      </a:r>
                      <a:endParaRPr lang="it-IT" sz="1000" dirty="0"/>
                    </a:p>
                  </a:txBody>
                  <a:tcPr anchor="ctr"/>
                </a:tc>
                <a:tc>
                  <a:txBody>
                    <a:bodyPr/>
                    <a:lstStyle/>
                    <a:p>
                      <a:pPr algn="ctr"/>
                      <a:r>
                        <a:rPr lang="it-IT" sz="1000" dirty="0" smtClean="0"/>
                        <a:t>-</a:t>
                      </a:r>
                      <a:endParaRPr lang="it-IT" sz="1000" dirty="0"/>
                    </a:p>
                  </a:txBody>
                  <a:tcPr anchor="ctr"/>
                </a:tc>
                <a:tc>
                  <a:txBody>
                    <a:bodyPr/>
                    <a:lstStyle/>
                    <a:p>
                      <a:pPr algn="ctr"/>
                      <a:r>
                        <a:rPr lang="it-IT" sz="1000" dirty="0" smtClean="0"/>
                        <a:t>1</a:t>
                      </a:r>
                      <a:endParaRPr lang="it-IT" sz="1000" dirty="0"/>
                    </a:p>
                  </a:txBody>
                  <a:tcPr anchor="ctr"/>
                </a:tc>
                <a:extLst>
                  <a:ext uri="{0D108BD9-81ED-4DB2-BD59-A6C34878D82A}">
                    <a16:rowId xmlns:a16="http://schemas.microsoft.com/office/drawing/2014/main" val="10006"/>
                  </a:ext>
                </a:extLst>
              </a:tr>
              <a:tr h="573212">
                <a:tc>
                  <a:txBody>
                    <a:bodyPr/>
                    <a:lstStyle/>
                    <a:p>
                      <a:r>
                        <a:rPr lang="it-IT" sz="1000" dirty="0" smtClean="0"/>
                        <a:t>Cagliari</a:t>
                      </a:r>
                      <a:endParaRPr lang="it-IT" sz="1000" dirty="0"/>
                    </a:p>
                  </a:txBody>
                  <a:tcPr/>
                </a:tc>
                <a:tc>
                  <a:txBody>
                    <a:bodyPr/>
                    <a:lstStyle/>
                    <a:p>
                      <a:r>
                        <a:rPr lang="it-IT" sz="1000" dirty="0" smtClean="0"/>
                        <a:t>ISGAS ENERGIT </a:t>
                      </a:r>
                      <a:r>
                        <a:rPr lang="it-IT" sz="1000" dirty="0" err="1" smtClean="0"/>
                        <a:t>Multiutilities</a:t>
                      </a:r>
                      <a:r>
                        <a:rPr lang="it-IT" sz="1000" dirty="0" smtClean="0"/>
                        <a:t> S.p.A.</a:t>
                      </a:r>
                      <a:endParaRPr lang="it-IT" sz="1000" dirty="0"/>
                    </a:p>
                  </a:txBody>
                  <a:tcPr/>
                </a:tc>
                <a:tc>
                  <a:txBody>
                    <a:bodyPr/>
                    <a:lstStyle/>
                    <a:p>
                      <a:r>
                        <a:rPr lang="it-IT" sz="1000" dirty="0" smtClean="0"/>
                        <a:t>Procedura autorizzativa in corso</a:t>
                      </a:r>
                      <a:endParaRPr lang="it-IT" sz="1000" dirty="0"/>
                    </a:p>
                  </a:txBody>
                  <a:tcPr/>
                </a:tc>
                <a:tc>
                  <a:txBody>
                    <a:bodyPr/>
                    <a:lstStyle/>
                    <a:p>
                      <a:pPr algn="ctr"/>
                      <a:r>
                        <a:rPr lang="it-IT" sz="1000" dirty="0" smtClean="0"/>
                        <a:t>22.000</a:t>
                      </a:r>
                      <a:endParaRPr lang="it-IT" sz="1000" dirty="0"/>
                    </a:p>
                  </a:txBody>
                  <a:tcPr anchor="ctr"/>
                </a:tc>
                <a:tc>
                  <a:txBody>
                    <a:bodyPr/>
                    <a:lstStyle/>
                    <a:p>
                      <a:pPr algn="ctr"/>
                      <a:r>
                        <a:rPr lang="it-IT" sz="1000" dirty="0" smtClean="0"/>
                        <a:t>2</a:t>
                      </a:r>
                      <a:endParaRPr lang="it-IT" sz="1000" dirty="0"/>
                    </a:p>
                  </a:txBody>
                  <a:tcPr anchor="ctr"/>
                </a:tc>
                <a:tc>
                  <a:txBody>
                    <a:bodyPr/>
                    <a:lstStyle/>
                    <a:p>
                      <a:pPr algn="ctr"/>
                      <a:r>
                        <a:rPr lang="it-IT" sz="1000" dirty="0" smtClean="0"/>
                        <a:t>-</a:t>
                      </a:r>
                      <a:endParaRPr lang="it-IT" sz="1000" dirty="0"/>
                    </a:p>
                  </a:txBody>
                  <a:tcPr anchor="ctr"/>
                </a:tc>
                <a:tc>
                  <a:txBody>
                    <a:bodyPr/>
                    <a:lstStyle/>
                    <a:p>
                      <a:pPr algn="ctr"/>
                      <a:r>
                        <a:rPr lang="it-IT" sz="1000" dirty="0" smtClean="0"/>
                        <a:t>1</a:t>
                      </a:r>
                      <a:endParaRPr lang="it-IT" sz="1000" dirty="0"/>
                    </a:p>
                  </a:txBody>
                  <a:tcPr anchor="ctr"/>
                </a:tc>
                <a:extLst>
                  <a:ext uri="{0D108BD9-81ED-4DB2-BD59-A6C34878D82A}">
                    <a16:rowId xmlns:a16="http://schemas.microsoft.com/office/drawing/2014/main" val="10007"/>
                  </a:ext>
                </a:extLst>
              </a:tr>
              <a:tr h="504056">
                <a:tc>
                  <a:txBody>
                    <a:bodyPr/>
                    <a:lstStyle/>
                    <a:p>
                      <a:r>
                        <a:rPr lang="it-IT" sz="1000" dirty="0" smtClean="0"/>
                        <a:t>Porto Torres</a:t>
                      </a:r>
                      <a:endParaRPr lang="it-IT" sz="1000" dirty="0"/>
                    </a:p>
                  </a:txBody>
                  <a:tcPr/>
                </a:tc>
                <a:tc>
                  <a:txBody>
                    <a:bodyPr/>
                    <a:lstStyle/>
                    <a:p>
                      <a:r>
                        <a:rPr lang="it-IT" sz="1000" dirty="0" smtClean="0"/>
                        <a:t>Consorzio industriale</a:t>
                      </a:r>
                      <a:r>
                        <a:rPr lang="it-IT" sz="1000" baseline="0" dirty="0" smtClean="0"/>
                        <a:t> provinciale Sassari</a:t>
                      </a:r>
                      <a:endParaRPr lang="it-IT" sz="1000" dirty="0"/>
                    </a:p>
                  </a:txBody>
                  <a:tcPr/>
                </a:tc>
                <a:tc>
                  <a:txBody>
                    <a:bodyPr/>
                    <a:lstStyle/>
                    <a:p>
                      <a:r>
                        <a:rPr lang="it-IT" sz="1000" dirty="0" smtClean="0"/>
                        <a:t>Procedura autorizzativa in corso</a:t>
                      </a:r>
                      <a:endParaRPr lang="it-IT" sz="1000" dirty="0"/>
                    </a:p>
                  </a:txBody>
                  <a:tcPr/>
                </a:tc>
                <a:tc>
                  <a:txBody>
                    <a:bodyPr/>
                    <a:lstStyle/>
                    <a:p>
                      <a:pPr algn="ctr"/>
                      <a:r>
                        <a:rPr lang="it-IT" sz="1000" dirty="0" smtClean="0"/>
                        <a:t>10.000</a:t>
                      </a:r>
                      <a:endParaRPr lang="it-IT" sz="1000" dirty="0"/>
                    </a:p>
                  </a:txBody>
                  <a:tcPr anchor="ctr"/>
                </a:tc>
                <a:tc>
                  <a:txBody>
                    <a:bodyPr/>
                    <a:lstStyle/>
                    <a:p>
                      <a:pPr algn="ctr"/>
                      <a:r>
                        <a:rPr lang="it-IT" sz="1000" dirty="0" smtClean="0"/>
                        <a:t>1</a:t>
                      </a:r>
                      <a:endParaRPr lang="it-IT" sz="1000" dirty="0"/>
                    </a:p>
                  </a:txBody>
                  <a:tcPr anchor="ctr"/>
                </a:tc>
                <a:tc>
                  <a:txBody>
                    <a:bodyPr/>
                    <a:lstStyle/>
                    <a:p>
                      <a:pPr algn="ctr"/>
                      <a:r>
                        <a:rPr lang="it-IT" sz="1000" dirty="0" smtClean="0"/>
                        <a:t>-</a:t>
                      </a:r>
                      <a:endParaRPr lang="it-IT" sz="1000" dirty="0"/>
                    </a:p>
                  </a:txBody>
                  <a:tcPr anchor="ctr"/>
                </a:tc>
                <a:tc>
                  <a:txBody>
                    <a:bodyPr/>
                    <a:lstStyle/>
                    <a:p>
                      <a:pPr algn="ctr"/>
                      <a:r>
                        <a:rPr lang="it-IT" sz="1000" dirty="0" smtClean="0"/>
                        <a:t>1</a:t>
                      </a:r>
                      <a:endParaRPr lang="it-IT" sz="1000" dirty="0"/>
                    </a:p>
                  </a:txBody>
                  <a:tcPr anchor="ctr"/>
                </a:tc>
                <a:extLst>
                  <a:ext uri="{0D108BD9-81ED-4DB2-BD59-A6C34878D82A}">
                    <a16:rowId xmlns:a16="http://schemas.microsoft.com/office/drawing/2014/main" val="10008"/>
                  </a:ext>
                </a:extLst>
              </a:tr>
              <a:tr h="631838">
                <a:tc>
                  <a:txBody>
                    <a:bodyPr/>
                    <a:lstStyle/>
                    <a:p>
                      <a:r>
                        <a:rPr lang="it-IT" sz="1000" dirty="0" smtClean="0"/>
                        <a:t>Napoli</a:t>
                      </a:r>
                      <a:endParaRPr lang="it-IT" sz="1000" dirty="0"/>
                    </a:p>
                  </a:txBody>
                  <a:tcPr/>
                </a:tc>
                <a:tc>
                  <a:txBody>
                    <a:bodyPr/>
                    <a:lstStyle/>
                    <a:p>
                      <a:r>
                        <a:rPr lang="it-IT" sz="1000" dirty="0" smtClean="0"/>
                        <a:t>Autorità di Sistema Portuale del Mar Tirreno Centrale</a:t>
                      </a:r>
                      <a:endParaRPr lang="it-IT" sz="1000" dirty="0"/>
                    </a:p>
                  </a:txBody>
                  <a:tcPr/>
                </a:tc>
                <a:tc>
                  <a:txBody>
                    <a:bodyPr/>
                    <a:lstStyle/>
                    <a:p>
                      <a:r>
                        <a:rPr lang="it-IT" sz="1000" dirty="0" smtClean="0"/>
                        <a:t>Attivata e conclusa la procedura di evidenza pubblica per soggetti interessati a realizzare deposito costiero</a:t>
                      </a:r>
                      <a:endParaRPr lang="it-IT" sz="1000" dirty="0"/>
                    </a:p>
                  </a:txBody>
                  <a:tcPr/>
                </a:tc>
                <a:tc>
                  <a:txBody>
                    <a:bodyPr/>
                    <a:lstStyle/>
                    <a:p>
                      <a:pPr algn="ctr"/>
                      <a:r>
                        <a:rPr lang="it-IT" sz="1000" dirty="0" smtClean="0"/>
                        <a:t>10.000 – 20.000</a:t>
                      </a:r>
                      <a:endParaRPr lang="it-IT" sz="1000" dirty="0"/>
                    </a:p>
                  </a:txBody>
                  <a:tcPr anchor="ctr"/>
                </a:tc>
                <a:tc>
                  <a:txBody>
                    <a:bodyPr/>
                    <a:lstStyle/>
                    <a:p>
                      <a:pPr algn="ctr"/>
                      <a:r>
                        <a:rPr lang="it-IT" sz="1000" dirty="0" smtClean="0"/>
                        <a:t>2</a:t>
                      </a:r>
                      <a:endParaRPr lang="it-IT" sz="1000" dirty="0"/>
                    </a:p>
                  </a:txBody>
                  <a:tcPr anchor="ctr"/>
                </a:tc>
                <a:tc>
                  <a:txBody>
                    <a:bodyPr/>
                    <a:lstStyle/>
                    <a:p>
                      <a:pPr algn="ctr"/>
                      <a:r>
                        <a:rPr lang="it-IT" sz="1000" dirty="0" smtClean="0"/>
                        <a:t>-</a:t>
                      </a:r>
                      <a:endParaRPr lang="it-IT" sz="1000" dirty="0"/>
                    </a:p>
                  </a:txBody>
                  <a:tcPr anchor="ctr"/>
                </a:tc>
                <a:tc>
                  <a:txBody>
                    <a:bodyPr/>
                    <a:lstStyle/>
                    <a:p>
                      <a:pPr algn="ctr"/>
                      <a:r>
                        <a:rPr lang="it-IT" sz="1000" dirty="0" smtClean="0"/>
                        <a:t>1</a:t>
                      </a:r>
                      <a:endParaRPr lang="it-IT" sz="1000" dirty="0"/>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92916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a:latin typeface="Calibri" panose="020F0502020204030204" pitchFamily="34" charset="0"/>
              </a:rPr>
              <a:t>Osservazioni al PNIEC</a:t>
            </a:r>
            <a:r>
              <a:rPr lang="it-IT" b="1" dirty="0" smtClean="0">
                <a:latin typeface="Calibri" panose="020F0502020204030204" pitchFamily="34" charset="0"/>
              </a:rPr>
              <a:t/>
            </a:r>
            <a:br>
              <a:rPr lang="it-IT" b="1" dirty="0" smtClean="0">
                <a:latin typeface="Calibri" panose="020F0502020204030204" pitchFamily="34" charset="0"/>
              </a:rPr>
            </a:br>
            <a:r>
              <a:rPr lang="it-IT" sz="2000" b="1" dirty="0" smtClean="0">
                <a:latin typeface="Calibri" panose="020F0502020204030204" pitchFamily="34" charset="0"/>
              </a:rPr>
              <a:t>Settore GNL</a:t>
            </a:r>
            <a:endParaRPr lang="it-IT" b="1" dirty="0">
              <a:latin typeface="Calibri" panose="020F0502020204030204" pitchFamily="34" charset="0"/>
            </a:endParaRPr>
          </a:p>
        </p:txBody>
      </p:sp>
      <p:sp>
        <p:nvSpPr>
          <p:cNvPr id="4" name="Segnaposto contenuto 2"/>
          <p:cNvSpPr>
            <a:spLocks noGrp="1"/>
          </p:cNvSpPr>
          <p:nvPr>
            <p:ph idx="1"/>
          </p:nvPr>
        </p:nvSpPr>
        <p:spPr>
          <a:xfrm>
            <a:off x="755576" y="692696"/>
            <a:ext cx="8135937" cy="5616624"/>
          </a:xfrm>
        </p:spPr>
        <p:txBody>
          <a:bodyPr/>
          <a:lstStyle/>
          <a:p>
            <a:pPr marL="0" indent="0" algn="just">
              <a:buNone/>
            </a:pPr>
            <a:r>
              <a:rPr lang="it-IT" sz="2000" b="1" u="sng" dirty="0">
                <a:solidFill>
                  <a:srgbClr val="145092"/>
                </a:solidFill>
                <a:latin typeface="Calibri" panose="020F0502020204030204" pitchFamily="34" charset="0"/>
                <a:ea typeface="+mj-ea"/>
                <a:cs typeface="+mj-cs"/>
              </a:rPr>
              <a:t>Settore </a:t>
            </a:r>
            <a:r>
              <a:rPr lang="it-IT" sz="2000" b="1" u="sng" dirty="0" smtClean="0">
                <a:solidFill>
                  <a:srgbClr val="145092"/>
                </a:solidFill>
                <a:latin typeface="Calibri" panose="020F0502020204030204" pitchFamily="34" charset="0"/>
                <a:ea typeface="+mj-ea"/>
                <a:cs typeface="+mj-cs"/>
              </a:rPr>
              <a:t>GNL</a:t>
            </a:r>
          </a:p>
          <a:p>
            <a:pPr marL="0" indent="0" algn="just">
              <a:buNone/>
            </a:pPr>
            <a:r>
              <a:rPr lang="it-IT" sz="1600" dirty="0" smtClean="0">
                <a:solidFill>
                  <a:srgbClr val="145092"/>
                </a:solidFill>
                <a:latin typeface="Calibri" panose="020F0502020204030204" pitchFamily="34" charset="0"/>
                <a:ea typeface="+mj-ea"/>
                <a:cs typeface="+mj-cs"/>
              </a:rPr>
              <a:t>Federchimica-Assogasliquidi </a:t>
            </a:r>
            <a:r>
              <a:rPr lang="it-IT" sz="1600" dirty="0">
                <a:solidFill>
                  <a:srgbClr val="145092"/>
                </a:solidFill>
                <a:latin typeface="Calibri" panose="020F0502020204030204" pitchFamily="34" charset="0"/>
                <a:ea typeface="+mj-ea"/>
                <a:cs typeface="+mj-cs"/>
              </a:rPr>
              <a:t>ritiene positivo il ruolo attribuito dal documento </a:t>
            </a:r>
            <a:r>
              <a:rPr lang="it-IT" sz="1600" dirty="0" smtClean="0">
                <a:solidFill>
                  <a:srgbClr val="145092"/>
                </a:solidFill>
                <a:latin typeface="Calibri" panose="020F0502020204030204" pitchFamily="34" charset="0"/>
                <a:ea typeface="+mj-ea"/>
                <a:cs typeface="+mj-cs"/>
              </a:rPr>
              <a:t>allo </a:t>
            </a:r>
            <a:r>
              <a:rPr lang="it-IT" sz="1600" dirty="0">
                <a:solidFill>
                  <a:srgbClr val="145092"/>
                </a:solidFill>
                <a:latin typeface="Calibri" panose="020F0502020204030204" pitchFamily="34" charset="0"/>
                <a:ea typeface="+mj-ea"/>
                <a:cs typeface="+mj-cs"/>
              </a:rPr>
              <a:t>sviluppo del GNL</a:t>
            </a:r>
            <a:r>
              <a:rPr lang="it-IT" sz="1600" dirty="0" smtClean="0">
                <a:solidFill>
                  <a:srgbClr val="145092"/>
                </a:solidFill>
                <a:latin typeface="Calibri" panose="020F0502020204030204" pitchFamily="34" charset="0"/>
                <a:ea typeface="+mj-ea"/>
                <a:cs typeface="+mj-cs"/>
              </a:rPr>
              <a:t>.</a:t>
            </a:r>
          </a:p>
          <a:p>
            <a:pPr marL="0" indent="0" algn="just">
              <a:buNone/>
            </a:pPr>
            <a:r>
              <a:rPr lang="it-IT" sz="1600" dirty="0" smtClean="0">
                <a:solidFill>
                  <a:srgbClr val="145092"/>
                </a:solidFill>
                <a:latin typeface="Calibri" panose="020F0502020204030204" pitchFamily="34" charset="0"/>
                <a:ea typeface="+mj-ea"/>
                <a:cs typeface="+mj-cs"/>
              </a:rPr>
              <a:t>Grande </a:t>
            </a:r>
            <a:r>
              <a:rPr lang="it-IT" sz="1600" dirty="0">
                <a:solidFill>
                  <a:srgbClr val="145092"/>
                </a:solidFill>
                <a:latin typeface="Calibri" panose="020F0502020204030204" pitchFamily="34" charset="0"/>
                <a:ea typeface="+mj-ea"/>
                <a:cs typeface="+mj-cs"/>
              </a:rPr>
              <a:t>impulso è stato dato al mercato della distribuzione con le recenti norme contenute nel D. </a:t>
            </a:r>
            <a:r>
              <a:rPr lang="it-IT" sz="1600" dirty="0" err="1">
                <a:solidFill>
                  <a:srgbClr val="145092"/>
                </a:solidFill>
                <a:latin typeface="Calibri" panose="020F0502020204030204" pitchFamily="34" charset="0"/>
                <a:ea typeface="+mj-ea"/>
                <a:cs typeface="+mj-cs"/>
              </a:rPr>
              <a:t>Lgs</a:t>
            </a:r>
            <a:r>
              <a:rPr lang="it-IT" sz="1600" dirty="0">
                <a:solidFill>
                  <a:srgbClr val="145092"/>
                </a:solidFill>
                <a:latin typeface="Calibri" panose="020F0502020204030204" pitchFamily="34" charset="0"/>
                <a:ea typeface="+mj-ea"/>
                <a:cs typeface="+mj-cs"/>
              </a:rPr>
              <a:t>. 257/16 (di recepimento della direttiva DAFI) anche dal punto di vista della semplificazione degli itera amministrativi per tutti i suoi canali di impiego (trasporto stradale pesante, trasporto marittimo, reti isolate e usi industriali</a:t>
            </a:r>
            <a:r>
              <a:rPr lang="it-IT" sz="1600" dirty="0" smtClean="0">
                <a:solidFill>
                  <a:srgbClr val="145092"/>
                </a:solidFill>
                <a:latin typeface="Calibri" panose="020F0502020204030204" pitchFamily="34" charset="0"/>
                <a:ea typeface="+mj-ea"/>
                <a:cs typeface="+mj-cs"/>
              </a:rPr>
              <a:t>), dalle guide tecniche adottate dal Corpo Nazionale dei VVF in materia di impianti di distribuzione carburanti e utenze </a:t>
            </a:r>
            <a:r>
              <a:rPr lang="it-IT" sz="1600" i="1" dirty="0" smtClean="0">
                <a:solidFill>
                  <a:srgbClr val="145092"/>
                </a:solidFill>
                <a:latin typeface="Calibri" panose="020F0502020204030204" pitchFamily="34" charset="0"/>
                <a:ea typeface="+mj-ea"/>
                <a:cs typeface="+mj-cs"/>
              </a:rPr>
              <a:t>off-</a:t>
            </a:r>
            <a:r>
              <a:rPr lang="it-IT" sz="1600" i="1" dirty="0" err="1" smtClean="0">
                <a:solidFill>
                  <a:srgbClr val="145092"/>
                </a:solidFill>
                <a:latin typeface="Calibri" panose="020F0502020204030204" pitchFamily="34" charset="0"/>
                <a:ea typeface="+mj-ea"/>
                <a:cs typeface="+mj-cs"/>
              </a:rPr>
              <a:t>grid</a:t>
            </a:r>
            <a:r>
              <a:rPr lang="it-IT" sz="1600" dirty="0" smtClean="0">
                <a:solidFill>
                  <a:srgbClr val="145092"/>
                </a:solidFill>
                <a:latin typeface="Calibri" panose="020F0502020204030204" pitchFamily="34" charset="0"/>
                <a:ea typeface="+mj-ea"/>
                <a:cs typeface="+mj-cs"/>
              </a:rPr>
              <a:t>, nonché per le infrastrutture di </a:t>
            </a:r>
            <a:r>
              <a:rPr lang="it-IT" sz="1600" i="1" dirty="0" smtClean="0">
                <a:solidFill>
                  <a:srgbClr val="145092"/>
                </a:solidFill>
                <a:latin typeface="Calibri" panose="020F0502020204030204" pitchFamily="34" charset="0"/>
                <a:ea typeface="+mj-ea"/>
                <a:cs typeface="+mj-cs"/>
              </a:rPr>
              <a:t>Small Scale LNG</a:t>
            </a:r>
            <a:r>
              <a:rPr lang="it-IT" sz="1600" dirty="0" smtClean="0">
                <a:solidFill>
                  <a:srgbClr val="145092"/>
                </a:solidFill>
                <a:latin typeface="Calibri" panose="020F0502020204030204" pitchFamily="34" charset="0"/>
                <a:ea typeface="+mj-ea"/>
                <a:cs typeface="+mj-cs"/>
              </a:rPr>
              <a:t>, alla cui definizione Federchimica-Assogasliquidi ha fornito un contributo tecnico specifico.</a:t>
            </a:r>
          </a:p>
          <a:p>
            <a:pPr marL="0" indent="0" algn="just">
              <a:buNone/>
            </a:pPr>
            <a:r>
              <a:rPr lang="it-IT" sz="1600" dirty="0">
                <a:solidFill>
                  <a:srgbClr val="145092"/>
                </a:solidFill>
                <a:latin typeface="Calibri" panose="020F0502020204030204" pitchFamily="34" charset="0"/>
                <a:ea typeface="+mj-ea"/>
                <a:cs typeface="+mj-cs"/>
              </a:rPr>
              <a:t>Al fine di favorire ulteriormente lo sviluppo del GNL nei suoi diversi utilizzi, ed in considerazione del ruolo di rilievo che riveste in merito al tema della sicurezza energetica, </a:t>
            </a:r>
            <a:r>
              <a:rPr lang="it-IT" sz="1600" dirty="0" smtClean="0">
                <a:solidFill>
                  <a:srgbClr val="145092"/>
                </a:solidFill>
                <a:latin typeface="Calibri" panose="020F0502020204030204" pitchFamily="34" charset="0"/>
                <a:ea typeface="+mj-ea"/>
                <a:cs typeface="+mj-cs"/>
              </a:rPr>
              <a:t>Federchimica-Assogasliquidi </a:t>
            </a:r>
            <a:r>
              <a:rPr lang="it-IT" sz="1600" dirty="0">
                <a:solidFill>
                  <a:srgbClr val="145092"/>
                </a:solidFill>
                <a:latin typeface="Calibri" panose="020F0502020204030204" pitchFamily="34" charset="0"/>
                <a:ea typeface="+mj-ea"/>
                <a:cs typeface="+mj-cs"/>
              </a:rPr>
              <a:t>ritiene necessario che vengano intraprese le seguenti azioni (peraltro alcune già previste nel PNIEC</a:t>
            </a:r>
            <a:r>
              <a:rPr lang="it-IT" sz="1600" dirty="0" smtClean="0">
                <a:solidFill>
                  <a:srgbClr val="145092"/>
                </a:solidFill>
                <a:latin typeface="Calibri" panose="020F0502020204030204" pitchFamily="34" charset="0"/>
                <a:ea typeface="+mj-ea"/>
                <a:cs typeface="+mj-cs"/>
              </a:rPr>
              <a:t>):</a:t>
            </a:r>
          </a:p>
          <a:p>
            <a:pPr marL="0" indent="0" algn="just">
              <a:buNone/>
            </a:pPr>
            <a:endParaRPr lang="it-IT" sz="1600" dirty="0">
              <a:solidFill>
                <a:srgbClr val="145092"/>
              </a:solidFill>
              <a:latin typeface="Calibri" panose="020F0502020204030204" pitchFamily="34" charset="0"/>
              <a:ea typeface="+mj-ea"/>
              <a:cs typeface="+mj-cs"/>
            </a:endParaRPr>
          </a:p>
          <a:p>
            <a:pPr algn="just"/>
            <a:r>
              <a:rPr lang="it-IT" sz="1600" b="1" dirty="0" smtClean="0">
                <a:solidFill>
                  <a:srgbClr val="145092"/>
                </a:solidFill>
                <a:latin typeface="Calibri" panose="020F0502020204030204" pitchFamily="34" charset="0"/>
                <a:ea typeface="+mj-ea"/>
                <a:cs typeface="+mj-cs"/>
              </a:rPr>
              <a:t>Sviluppo infrastrutture nazionali</a:t>
            </a:r>
            <a:r>
              <a:rPr lang="it-IT" sz="1600" dirty="0" smtClean="0">
                <a:solidFill>
                  <a:srgbClr val="145092"/>
                </a:solidFill>
                <a:latin typeface="Calibri" panose="020F0502020204030204" pitchFamily="34" charset="0"/>
                <a:ea typeface="+mj-ea"/>
                <a:cs typeface="+mj-cs"/>
              </a:rPr>
              <a:t>, </a:t>
            </a:r>
            <a:r>
              <a:rPr lang="it-IT" sz="1600" u="sng" dirty="0" smtClean="0">
                <a:solidFill>
                  <a:srgbClr val="145092"/>
                </a:solidFill>
                <a:latin typeface="Calibri" panose="020F0502020204030204" pitchFamily="34" charset="0"/>
                <a:ea typeface="+mj-ea"/>
                <a:cs typeface="+mj-cs"/>
              </a:rPr>
              <a:t>favorendo la realizzazione delle infrastrutture di approvvigionamento sul territorio nazionale</a:t>
            </a:r>
            <a:r>
              <a:rPr lang="it-IT" sz="1600" dirty="0" smtClean="0">
                <a:solidFill>
                  <a:srgbClr val="145092"/>
                </a:solidFill>
                <a:latin typeface="Calibri" panose="020F0502020204030204" pitchFamily="34" charset="0"/>
                <a:ea typeface="+mj-ea"/>
                <a:cs typeface="+mj-cs"/>
              </a:rPr>
              <a:t>, al fine di garantire la crescita omogenea della distribuzione del prodotto;</a:t>
            </a:r>
          </a:p>
          <a:p>
            <a:pPr algn="just"/>
            <a:r>
              <a:rPr lang="it-IT" sz="1600" b="1" dirty="0" smtClean="0">
                <a:solidFill>
                  <a:srgbClr val="145092"/>
                </a:solidFill>
                <a:latin typeface="Calibri" panose="020F0502020204030204" pitchFamily="34" charset="0"/>
                <a:ea typeface="+mj-ea"/>
                <a:cs typeface="+mj-cs"/>
              </a:rPr>
              <a:t>Misure per il trasporto stradale pesante</a:t>
            </a:r>
            <a:r>
              <a:rPr lang="it-IT" sz="1600" dirty="0" smtClean="0">
                <a:solidFill>
                  <a:srgbClr val="145092"/>
                </a:solidFill>
                <a:latin typeface="Calibri" panose="020F0502020204030204" pitchFamily="34" charset="0"/>
                <a:ea typeface="+mj-ea"/>
                <a:cs typeface="+mj-cs"/>
              </a:rPr>
              <a:t>, tramite la </a:t>
            </a:r>
            <a:r>
              <a:rPr lang="it-IT" sz="1600" u="sng" dirty="0" smtClean="0">
                <a:solidFill>
                  <a:srgbClr val="145092"/>
                </a:solidFill>
                <a:latin typeface="Calibri" panose="020F0502020204030204" pitchFamily="34" charset="0"/>
                <a:ea typeface="+mj-ea"/>
                <a:cs typeface="+mj-cs"/>
              </a:rPr>
              <a:t>conferma degli incentivi</a:t>
            </a:r>
            <a:r>
              <a:rPr lang="it-IT" sz="1600" dirty="0" smtClean="0">
                <a:solidFill>
                  <a:srgbClr val="145092"/>
                </a:solidFill>
                <a:latin typeface="Calibri" panose="020F0502020204030204" pitchFamily="34" charset="0"/>
                <a:ea typeface="+mj-ea"/>
                <a:cs typeface="+mj-cs"/>
              </a:rPr>
              <a:t> per l’acquisto di mezzi alimentati a GNL e l’</a:t>
            </a:r>
            <a:r>
              <a:rPr lang="it-IT" sz="1600" u="sng" dirty="0" smtClean="0">
                <a:solidFill>
                  <a:srgbClr val="145092"/>
                </a:solidFill>
                <a:latin typeface="Calibri" panose="020F0502020204030204" pitchFamily="34" charset="0"/>
                <a:ea typeface="+mj-ea"/>
                <a:cs typeface="+mj-cs"/>
              </a:rPr>
              <a:t>introduzione di misure di </a:t>
            </a:r>
            <a:r>
              <a:rPr lang="it-IT" sz="1600" u="sng" dirty="0" err="1" smtClean="0">
                <a:solidFill>
                  <a:srgbClr val="145092"/>
                </a:solidFill>
                <a:latin typeface="Calibri" panose="020F0502020204030204" pitchFamily="34" charset="0"/>
                <a:ea typeface="+mj-ea"/>
                <a:cs typeface="+mj-cs"/>
              </a:rPr>
              <a:t>premialità</a:t>
            </a:r>
            <a:r>
              <a:rPr lang="it-IT" sz="1600" dirty="0" smtClean="0">
                <a:solidFill>
                  <a:srgbClr val="145092"/>
                </a:solidFill>
                <a:latin typeface="Calibri" panose="020F0502020204030204" pitchFamily="34" charset="0"/>
                <a:ea typeface="+mj-ea"/>
                <a:cs typeface="+mj-cs"/>
              </a:rPr>
              <a:t> per l’utilizzo di mezzi pesanti alimentati a GNL (esenzione tasse automobilistiche, riduzione pedaggi, etc...);</a:t>
            </a:r>
          </a:p>
          <a:p>
            <a:pPr algn="just"/>
            <a:endParaRPr lang="it-IT" sz="1600" b="1" dirty="0">
              <a:solidFill>
                <a:srgbClr val="145092"/>
              </a:solidFill>
              <a:latin typeface="Calibri" panose="020F0502020204030204" pitchFamily="34" charset="0"/>
              <a:ea typeface="+mj-ea"/>
              <a:cs typeface="+mj-cs"/>
            </a:endParaRPr>
          </a:p>
        </p:txBody>
      </p:sp>
    </p:spTree>
    <p:extLst>
      <p:ext uri="{BB962C8B-B14F-4D97-AF65-F5344CB8AC3E}">
        <p14:creationId xmlns:p14="http://schemas.microsoft.com/office/powerpoint/2010/main" val="2515741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a:latin typeface="Calibri" panose="020F0502020204030204" pitchFamily="34" charset="0"/>
              </a:rPr>
              <a:t>Osservazioni al PNIEC</a:t>
            </a:r>
            <a:r>
              <a:rPr lang="it-IT" b="1" dirty="0" smtClean="0">
                <a:latin typeface="Calibri" panose="020F0502020204030204" pitchFamily="34" charset="0"/>
              </a:rPr>
              <a:t/>
            </a:r>
            <a:br>
              <a:rPr lang="it-IT" b="1" dirty="0" smtClean="0">
                <a:latin typeface="Calibri" panose="020F0502020204030204" pitchFamily="34" charset="0"/>
              </a:rPr>
            </a:br>
            <a:r>
              <a:rPr lang="it-IT" sz="2000" b="1" dirty="0" smtClean="0">
                <a:latin typeface="Calibri" panose="020F0502020204030204" pitchFamily="34" charset="0"/>
              </a:rPr>
              <a:t>Settore GNL</a:t>
            </a:r>
            <a:endParaRPr lang="it-IT" b="1" dirty="0">
              <a:latin typeface="Calibri" panose="020F0502020204030204" pitchFamily="34" charset="0"/>
            </a:endParaRPr>
          </a:p>
        </p:txBody>
      </p:sp>
      <p:sp>
        <p:nvSpPr>
          <p:cNvPr id="4" name="Segnaposto contenuto 2"/>
          <p:cNvSpPr>
            <a:spLocks noGrp="1"/>
          </p:cNvSpPr>
          <p:nvPr>
            <p:ph idx="1"/>
          </p:nvPr>
        </p:nvSpPr>
        <p:spPr>
          <a:xfrm>
            <a:off x="755576" y="1124744"/>
            <a:ext cx="8135937" cy="5616624"/>
          </a:xfrm>
        </p:spPr>
        <p:txBody>
          <a:bodyPr/>
          <a:lstStyle/>
          <a:p>
            <a:pPr algn="just"/>
            <a:r>
              <a:rPr lang="it-IT" sz="1600" b="1" dirty="0" smtClean="0">
                <a:solidFill>
                  <a:srgbClr val="145092"/>
                </a:solidFill>
                <a:latin typeface="Calibri" panose="020F0502020204030204" pitchFamily="34" charset="0"/>
              </a:rPr>
              <a:t>Misure per il trasporto </a:t>
            </a:r>
            <a:r>
              <a:rPr lang="it-IT" sz="1600" b="1" dirty="0">
                <a:solidFill>
                  <a:srgbClr val="145092"/>
                </a:solidFill>
                <a:latin typeface="Calibri" panose="020F0502020204030204" pitchFamily="34" charset="0"/>
              </a:rPr>
              <a:t>marittimo</a:t>
            </a:r>
            <a:r>
              <a:rPr lang="it-IT" sz="1600" dirty="0">
                <a:solidFill>
                  <a:srgbClr val="145092"/>
                </a:solidFill>
                <a:latin typeface="Calibri" panose="020F0502020204030204" pitchFamily="34" charset="0"/>
              </a:rPr>
              <a:t>, tramite la previsione di </a:t>
            </a:r>
            <a:r>
              <a:rPr lang="it-IT" sz="1600" u="sng" dirty="0">
                <a:solidFill>
                  <a:srgbClr val="145092"/>
                </a:solidFill>
                <a:latin typeface="Calibri" panose="020F0502020204030204" pitchFamily="34" charset="0"/>
              </a:rPr>
              <a:t>norme di defiscalizzazione</a:t>
            </a:r>
            <a:r>
              <a:rPr lang="it-IT" sz="1600" dirty="0">
                <a:solidFill>
                  <a:srgbClr val="145092"/>
                </a:solidFill>
                <a:latin typeface="Calibri" panose="020F0502020204030204" pitchFamily="34" charset="0"/>
              </a:rPr>
              <a:t> per la costruzione di depositi e/o distributori di GNL nei porti, oltre alla definizione di idonee </a:t>
            </a:r>
            <a:r>
              <a:rPr lang="it-IT" sz="1600" u="sng" dirty="0">
                <a:solidFill>
                  <a:srgbClr val="145092"/>
                </a:solidFill>
                <a:latin typeface="Calibri" panose="020F0502020204030204" pitchFamily="34" charset="0"/>
              </a:rPr>
              <a:t>tariffe portuali </a:t>
            </a:r>
            <a:r>
              <a:rPr lang="it-IT" sz="1600" dirty="0">
                <a:solidFill>
                  <a:srgbClr val="145092"/>
                </a:solidFill>
                <a:latin typeface="Calibri" panose="020F0502020204030204" pitchFamily="34" charset="0"/>
              </a:rPr>
              <a:t>per agevolare l’utilizzo di mezzi marittimi alimentati a GNL</a:t>
            </a:r>
            <a:r>
              <a:rPr lang="it-IT" sz="1600" dirty="0" smtClean="0">
                <a:solidFill>
                  <a:srgbClr val="145092"/>
                </a:solidFill>
                <a:latin typeface="Calibri" panose="020F0502020204030204" pitchFamily="34" charset="0"/>
              </a:rPr>
              <a:t>. In ultimo si ritiene necessaria l’adozione di </a:t>
            </a:r>
            <a:r>
              <a:rPr lang="it-IT" sz="1600" u="sng" dirty="0" smtClean="0">
                <a:solidFill>
                  <a:srgbClr val="145092"/>
                </a:solidFill>
                <a:latin typeface="Calibri" panose="020F0502020204030204" pitchFamily="34" charset="0"/>
              </a:rPr>
              <a:t>procedure specifiche</a:t>
            </a:r>
            <a:r>
              <a:rPr lang="it-IT" sz="1600" dirty="0" smtClean="0">
                <a:solidFill>
                  <a:srgbClr val="145092"/>
                </a:solidFill>
                <a:latin typeface="Calibri" panose="020F0502020204030204" pitchFamily="34" charset="0"/>
              </a:rPr>
              <a:t>, uniformi per tutti i porti, </a:t>
            </a:r>
            <a:r>
              <a:rPr lang="it-IT" sz="1600" u="sng" dirty="0" smtClean="0">
                <a:solidFill>
                  <a:srgbClr val="145092"/>
                </a:solidFill>
                <a:latin typeface="Calibri" panose="020F0502020204030204" pitchFamily="34" charset="0"/>
              </a:rPr>
              <a:t>per il bunkeraggio</a:t>
            </a:r>
            <a:r>
              <a:rPr lang="it-IT" sz="1600" dirty="0" smtClean="0">
                <a:solidFill>
                  <a:srgbClr val="145092"/>
                </a:solidFill>
                <a:latin typeface="Calibri" panose="020F0502020204030204" pitchFamily="34" charset="0"/>
              </a:rPr>
              <a:t> a mezzo GNL e la previsione di </a:t>
            </a:r>
            <a:r>
              <a:rPr lang="it-IT" sz="1600" u="sng" dirty="0" smtClean="0">
                <a:solidFill>
                  <a:srgbClr val="145092"/>
                </a:solidFill>
                <a:latin typeface="Calibri" panose="020F0502020204030204" pitchFamily="34" charset="0"/>
              </a:rPr>
              <a:t>provvedimenti premianti e di sostegno economico per le flotte navali </a:t>
            </a:r>
            <a:r>
              <a:rPr lang="it-IT" sz="1600" dirty="0" smtClean="0">
                <a:solidFill>
                  <a:srgbClr val="145092"/>
                </a:solidFill>
                <a:latin typeface="Calibri" panose="020F0502020204030204" pitchFamily="34" charset="0"/>
              </a:rPr>
              <a:t>alimentate a GNL e la </a:t>
            </a:r>
            <a:r>
              <a:rPr lang="it-IT" sz="1600" u="sng" dirty="0" smtClean="0">
                <a:solidFill>
                  <a:srgbClr val="145092"/>
                </a:solidFill>
                <a:latin typeface="Calibri" panose="020F0502020204030204" pitchFamily="34" charset="0"/>
              </a:rPr>
              <a:t>realizzazione di unità navali</a:t>
            </a:r>
            <a:r>
              <a:rPr lang="it-IT" sz="1600" dirty="0" smtClean="0">
                <a:solidFill>
                  <a:srgbClr val="145092"/>
                </a:solidFill>
                <a:latin typeface="Calibri" panose="020F0502020204030204" pitchFamily="34" charset="0"/>
              </a:rPr>
              <a:t> (bettoline) adeguate ai servizi di </a:t>
            </a:r>
            <a:r>
              <a:rPr lang="it-IT" sz="1600" i="1" dirty="0" smtClean="0">
                <a:solidFill>
                  <a:srgbClr val="145092"/>
                </a:solidFill>
                <a:latin typeface="Calibri" panose="020F0502020204030204" pitchFamily="34" charset="0"/>
              </a:rPr>
              <a:t>Small Scale</a:t>
            </a:r>
            <a:r>
              <a:rPr lang="it-IT" sz="1600" dirty="0" smtClean="0">
                <a:solidFill>
                  <a:srgbClr val="145092"/>
                </a:solidFill>
                <a:latin typeface="Calibri" panose="020F0502020204030204" pitchFamily="34" charset="0"/>
              </a:rPr>
              <a:t> e per il rifornimento </a:t>
            </a:r>
            <a:r>
              <a:rPr lang="it-IT" sz="1600" i="1" dirty="0" err="1" smtClean="0">
                <a:solidFill>
                  <a:srgbClr val="145092"/>
                </a:solidFill>
                <a:latin typeface="Calibri" panose="020F0502020204030204" pitchFamily="34" charset="0"/>
              </a:rPr>
              <a:t>ship</a:t>
            </a:r>
            <a:r>
              <a:rPr lang="it-IT" sz="1600" i="1" dirty="0" smtClean="0">
                <a:solidFill>
                  <a:srgbClr val="145092"/>
                </a:solidFill>
                <a:latin typeface="Calibri" panose="020F0502020204030204" pitchFamily="34" charset="0"/>
              </a:rPr>
              <a:t> to </a:t>
            </a:r>
            <a:r>
              <a:rPr lang="it-IT" sz="1600" i="1" dirty="0" err="1" smtClean="0">
                <a:solidFill>
                  <a:srgbClr val="145092"/>
                </a:solidFill>
                <a:latin typeface="Calibri" panose="020F0502020204030204" pitchFamily="34" charset="0"/>
              </a:rPr>
              <a:t>ship</a:t>
            </a:r>
            <a:r>
              <a:rPr lang="it-IT" sz="1600" dirty="0">
                <a:solidFill>
                  <a:srgbClr val="145092"/>
                </a:solidFill>
                <a:latin typeface="Calibri" panose="020F0502020204030204" pitchFamily="34" charset="0"/>
              </a:rPr>
              <a:t>;</a:t>
            </a:r>
            <a:endParaRPr lang="it-IT" sz="1600" dirty="0" smtClean="0">
              <a:solidFill>
                <a:srgbClr val="145092"/>
              </a:solidFill>
              <a:latin typeface="Calibri" panose="020F0502020204030204" pitchFamily="34" charset="0"/>
            </a:endParaRPr>
          </a:p>
          <a:p>
            <a:pPr algn="just"/>
            <a:endParaRPr lang="it-IT" sz="1600" b="1" i="1" dirty="0">
              <a:solidFill>
                <a:srgbClr val="145092"/>
              </a:solidFill>
              <a:latin typeface="Calibri" panose="020F0502020204030204" pitchFamily="34" charset="0"/>
            </a:endParaRPr>
          </a:p>
          <a:p>
            <a:pPr algn="just"/>
            <a:r>
              <a:rPr lang="it-IT" sz="1600" b="1" dirty="0" smtClean="0">
                <a:solidFill>
                  <a:srgbClr val="145092"/>
                </a:solidFill>
                <a:latin typeface="Calibri" panose="020F0502020204030204" pitchFamily="34" charset="0"/>
              </a:rPr>
              <a:t>Misure per le reti isolate a GNL</a:t>
            </a:r>
            <a:r>
              <a:rPr lang="it-IT" sz="1600" dirty="0" smtClean="0">
                <a:solidFill>
                  <a:srgbClr val="145092"/>
                </a:solidFill>
                <a:latin typeface="Calibri" panose="020F0502020204030204" pitchFamily="34" charset="0"/>
              </a:rPr>
              <a:t>, definendo un </a:t>
            </a:r>
            <a:r>
              <a:rPr lang="it-IT" sz="1600" u="sng" dirty="0" smtClean="0">
                <a:solidFill>
                  <a:srgbClr val="145092"/>
                </a:solidFill>
                <a:latin typeface="Calibri" panose="020F0502020204030204" pitchFamily="34" charset="0"/>
              </a:rPr>
              <a:t>quadro </a:t>
            </a:r>
            <a:r>
              <a:rPr lang="it-IT" sz="1600" u="sng" dirty="0" err="1" smtClean="0">
                <a:solidFill>
                  <a:srgbClr val="145092"/>
                </a:solidFill>
                <a:latin typeface="Calibri" panose="020F0502020204030204" pitchFamily="34" charset="0"/>
              </a:rPr>
              <a:t>regolatorio</a:t>
            </a:r>
            <a:r>
              <a:rPr lang="it-IT" sz="1600" u="sng" dirty="0" smtClean="0">
                <a:solidFill>
                  <a:srgbClr val="145092"/>
                </a:solidFill>
                <a:latin typeface="Calibri" panose="020F0502020204030204" pitchFamily="34" charset="0"/>
              </a:rPr>
              <a:t> e tariffario</a:t>
            </a:r>
            <a:r>
              <a:rPr lang="it-IT" sz="1600" dirty="0" smtClean="0">
                <a:solidFill>
                  <a:srgbClr val="145092"/>
                </a:solidFill>
                <a:latin typeface="Calibri" panose="020F0502020204030204" pitchFamily="34" charset="0"/>
              </a:rPr>
              <a:t> ad hoc che tengo conto delle specificità della catena logistica del GNL e dei relativi costi di investimento;</a:t>
            </a:r>
          </a:p>
          <a:p>
            <a:pPr algn="just"/>
            <a:endParaRPr lang="it-IT" sz="1600" b="1" dirty="0">
              <a:solidFill>
                <a:srgbClr val="145092"/>
              </a:solidFill>
              <a:latin typeface="Calibri" panose="020F0502020204030204" pitchFamily="34" charset="0"/>
            </a:endParaRPr>
          </a:p>
          <a:p>
            <a:pPr algn="just"/>
            <a:r>
              <a:rPr lang="it-IT" sz="1600" b="1" dirty="0" smtClean="0">
                <a:solidFill>
                  <a:srgbClr val="145092"/>
                </a:solidFill>
                <a:latin typeface="Calibri" panose="020F0502020204030204" pitchFamily="34" charset="0"/>
              </a:rPr>
              <a:t>Misure per gli usi industriali</a:t>
            </a:r>
            <a:r>
              <a:rPr lang="it-IT" sz="1600" dirty="0" smtClean="0">
                <a:solidFill>
                  <a:srgbClr val="145092"/>
                </a:solidFill>
                <a:latin typeface="Calibri" panose="020F0502020204030204" pitchFamily="34" charset="0"/>
              </a:rPr>
              <a:t>, estendendo quanto previsto nel PNIEC per il territorio della Sardegna anche all’</a:t>
            </a:r>
            <a:r>
              <a:rPr lang="it-IT" sz="1600" u="sng" dirty="0" smtClean="0">
                <a:solidFill>
                  <a:srgbClr val="145092"/>
                </a:solidFill>
                <a:latin typeface="Calibri" panose="020F0502020204030204" pitchFamily="34" charset="0"/>
              </a:rPr>
              <a:t>impiego del GNL negli usi industriali </a:t>
            </a:r>
            <a:r>
              <a:rPr lang="it-IT" sz="1600" i="1" u="sng" dirty="0" smtClean="0">
                <a:solidFill>
                  <a:srgbClr val="145092"/>
                </a:solidFill>
                <a:latin typeface="Calibri" panose="020F0502020204030204" pitchFamily="34" charset="0"/>
              </a:rPr>
              <a:t>off-</a:t>
            </a:r>
            <a:r>
              <a:rPr lang="it-IT" sz="1600" i="1" u="sng" dirty="0" err="1" smtClean="0">
                <a:solidFill>
                  <a:srgbClr val="145092"/>
                </a:solidFill>
                <a:latin typeface="Calibri" panose="020F0502020204030204" pitchFamily="34" charset="0"/>
              </a:rPr>
              <a:t>grid</a:t>
            </a:r>
            <a:r>
              <a:rPr lang="it-IT" sz="1600" u="sng" dirty="0" smtClean="0">
                <a:solidFill>
                  <a:srgbClr val="145092"/>
                </a:solidFill>
                <a:latin typeface="Calibri" panose="020F0502020204030204" pitchFamily="34" charset="0"/>
              </a:rPr>
              <a:t> </a:t>
            </a:r>
            <a:r>
              <a:rPr lang="it-IT" sz="1600" dirty="0" smtClean="0">
                <a:solidFill>
                  <a:srgbClr val="145092"/>
                </a:solidFill>
                <a:latin typeface="Calibri" panose="020F0502020204030204" pitchFamily="34" charset="0"/>
              </a:rPr>
              <a:t>a tutto il resto del continente.</a:t>
            </a:r>
            <a:endParaRPr lang="it-IT" sz="1600" b="1" i="1" dirty="0">
              <a:solidFill>
                <a:srgbClr val="145092"/>
              </a:solidFill>
              <a:latin typeface="Calibri" panose="020F0502020204030204" pitchFamily="34" charset="0"/>
            </a:endParaRPr>
          </a:p>
          <a:p>
            <a:pPr marL="0" indent="0" algn="just">
              <a:buNone/>
            </a:pPr>
            <a:endParaRPr lang="it-IT" sz="1600" dirty="0">
              <a:solidFill>
                <a:srgbClr val="145092"/>
              </a:solidFill>
              <a:latin typeface="Calibri" panose="020F0502020204030204" pitchFamily="34" charset="0"/>
              <a:ea typeface="+mj-ea"/>
              <a:cs typeface="+mj-cs"/>
            </a:endParaRPr>
          </a:p>
        </p:txBody>
      </p:sp>
    </p:spTree>
    <p:extLst>
      <p:ext uri="{BB962C8B-B14F-4D97-AF65-F5344CB8AC3E}">
        <p14:creationId xmlns:p14="http://schemas.microsoft.com/office/powerpoint/2010/main" val="587409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p:cNvSpPr>
          <p:nvPr/>
        </p:nvSpPr>
        <p:spPr bwMode="auto">
          <a:xfrm>
            <a:off x="755650" y="2636838"/>
            <a:ext cx="799306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145092"/>
                </a:solidFill>
                <a:latin typeface="+mj-lt"/>
                <a:ea typeface="+mj-ea"/>
                <a:cs typeface="+mj-cs"/>
              </a:defRPr>
            </a:lvl1pPr>
            <a:lvl2pPr algn="ctr" rtl="0" eaLnBrk="0" fontAlgn="base" hangingPunct="0">
              <a:spcBef>
                <a:spcPct val="0"/>
              </a:spcBef>
              <a:spcAft>
                <a:spcPct val="0"/>
              </a:spcAft>
              <a:defRPr sz="4000">
                <a:solidFill>
                  <a:srgbClr val="145092"/>
                </a:solidFill>
                <a:latin typeface="Trebuchet MS" pitchFamily="34" charset="0"/>
              </a:defRPr>
            </a:lvl2pPr>
            <a:lvl3pPr algn="ctr" rtl="0" eaLnBrk="0" fontAlgn="base" hangingPunct="0">
              <a:spcBef>
                <a:spcPct val="0"/>
              </a:spcBef>
              <a:spcAft>
                <a:spcPct val="0"/>
              </a:spcAft>
              <a:defRPr sz="4000">
                <a:solidFill>
                  <a:srgbClr val="145092"/>
                </a:solidFill>
                <a:latin typeface="Trebuchet MS" pitchFamily="34" charset="0"/>
              </a:defRPr>
            </a:lvl3pPr>
            <a:lvl4pPr algn="ctr" rtl="0" eaLnBrk="0" fontAlgn="base" hangingPunct="0">
              <a:spcBef>
                <a:spcPct val="0"/>
              </a:spcBef>
              <a:spcAft>
                <a:spcPct val="0"/>
              </a:spcAft>
              <a:defRPr sz="4000">
                <a:solidFill>
                  <a:srgbClr val="145092"/>
                </a:solidFill>
                <a:latin typeface="Trebuchet MS" pitchFamily="34" charset="0"/>
              </a:defRPr>
            </a:lvl4pPr>
            <a:lvl5pPr algn="ctr" rtl="0" eaLnBrk="0" fontAlgn="base" hangingPunct="0">
              <a:spcBef>
                <a:spcPct val="0"/>
              </a:spcBef>
              <a:spcAft>
                <a:spcPct val="0"/>
              </a:spcAft>
              <a:defRPr sz="4000">
                <a:solidFill>
                  <a:srgbClr val="145092"/>
                </a:solidFill>
                <a:latin typeface="Trebuchet MS" pitchFamily="34" charset="0"/>
              </a:defRPr>
            </a:lvl5pPr>
            <a:lvl6pPr marL="457200" algn="ctr" rtl="0" fontAlgn="base">
              <a:spcBef>
                <a:spcPct val="0"/>
              </a:spcBef>
              <a:spcAft>
                <a:spcPct val="0"/>
              </a:spcAft>
              <a:defRPr sz="4000">
                <a:solidFill>
                  <a:srgbClr val="145092"/>
                </a:solidFill>
                <a:latin typeface="Trebuchet MS" pitchFamily="34" charset="0"/>
              </a:defRPr>
            </a:lvl6pPr>
            <a:lvl7pPr marL="914400" algn="ctr" rtl="0" fontAlgn="base">
              <a:spcBef>
                <a:spcPct val="0"/>
              </a:spcBef>
              <a:spcAft>
                <a:spcPct val="0"/>
              </a:spcAft>
              <a:defRPr sz="4000">
                <a:solidFill>
                  <a:srgbClr val="145092"/>
                </a:solidFill>
                <a:latin typeface="Trebuchet MS" pitchFamily="34" charset="0"/>
              </a:defRPr>
            </a:lvl7pPr>
            <a:lvl8pPr marL="1371600" algn="ctr" rtl="0" fontAlgn="base">
              <a:spcBef>
                <a:spcPct val="0"/>
              </a:spcBef>
              <a:spcAft>
                <a:spcPct val="0"/>
              </a:spcAft>
              <a:defRPr sz="4000">
                <a:solidFill>
                  <a:srgbClr val="145092"/>
                </a:solidFill>
                <a:latin typeface="Trebuchet MS" pitchFamily="34" charset="0"/>
              </a:defRPr>
            </a:lvl8pPr>
            <a:lvl9pPr marL="1828800" algn="ctr" rtl="0" fontAlgn="base">
              <a:spcBef>
                <a:spcPct val="0"/>
              </a:spcBef>
              <a:spcAft>
                <a:spcPct val="0"/>
              </a:spcAft>
              <a:defRPr sz="4000">
                <a:solidFill>
                  <a:srgbClr val="145092"/>
                </a:solidFill>
                <a:latin typeface="Trebuchet MS" pitchFamily="34" charset="0"/>
              </a:defRPr>
            </a:lvl9pPr>
          </a:lstStyle>
          <a:p>
            <a:r>
              <a:rPr lang="it-IT" sz="4800" b="1" kern="0" dirty="0" smtClean="0">
                <a:latin typeface="Calibri" panose="020F0502020204030204" pitchFamily="34" charset="0"/>
              </a:rPr>
              <a:t>GRAZIE PER L’ATTENZIONE</a:t>
            </a:r>
            <a:endParaRPr lang="it-IT" sz="4800" b="1" kern="0" dirty="0">
              <a:latin typeface="Calibri" panose="020F0502020204030204" pitchFamily="34" charset="0"/>
            </a:endParaRPr>
          </a:p>
        </p:txBody>
      </p:sp>
    </p:spTree>
    <p:extLst>
      <p:ext uri="{BB962C8B-B14F-4D97-AF65-F5344CB8AC3E}">
        <p14:creationId xmlns:p14="http://schemas.microsoft.com/office/powerpoint/2010/main" val="2573661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332656"/>
            <a:ext cx="8135937" cy="1143000"/>
          </a:xfrm>
        </p:spPr>
        <p:txBody>
          <a:bodyPr/>
          <a:lstStyle/>
          <a:p>
            <a:r>
              <a:rPr lang="it-IT" b="1" dirty="0" smtClean="0">
                <a:latin typeface="Calibri" panose="020F0502020204030204" pitchFamily="34" charset="0"/>
              </a:rPr>
              <a:t>Federchimica-Assogasliquidi</a:t>
            </a:r>
            <a:endParaRPr lang="it-IT" b="1" dirty="0">
              <a:latin typeface="Calibri" panose="020F0502020204030204" pitchFamily="34" charset="0"/>
            </a:endParaRPr>
          </a:p>
        </p:txBody>
      </p:sp>
      <p:sp>
        <p:nvSpPr>
          <p:cNvPr id="6" name="Segnaposto contenuto 2"/>
          <p:cNvSpPr>
            <a:spLocks noGrp="1"/>
          </p:cNvSpPr>
          <p:nvPr>
            <p:ph idx="1"/>
          </p:nvPr>
        </p:nvSpPr>
        <p:spPr>
          <a:xfrm>
            <a:off x="899592" y="1772816"/>
            <a:ext cx="8135937" cy="3672408"/>
          </a:xfrm>
        </p:spPr>
        <p:txBody>
          <a:bodyPr/>
          <a:lstStyle/>
          <a:p>
            <a:pPr marL="0" indent="0" algn="just">
              <a:buNone/>
            </a:pPr>
            <a:r>
              <a:rPr lang="it-IT" sz="1600" dirty="0" smtClean="0">
                <a:solidFill>
                  <a:srgbClr val="145092"/>
                </a:solidFill>
                <a:latin typeface="Calibri" panose="020F0502020204030204" pitchFamily="34" charset="0"/>
                <a:ea typeface="+mj-ea"/>
                <a:cs typeface="+mj-cs"/>
              </a:rPr>
              <a:t>Federchimica-Federchimica-Assogasliquidi </a:t>
            </a:r>
            <a:r>
              <a:rPr lang="it-IT" sz="1600" dirty="0">
                <a:solidFill>
                  <a:srgbClr val="145092"/>
                </a:solidFill>
                <a:latin typeface="Calibri" panose="020F0502020204030204" pitchFamily="34" charset="0"/>
                <a:ea typeface="+mj-ea"/>
                <a:cs typeface="+mj-cs"/>
              </a:rPr>
              <a:t>è l’Associazione nazionale delle Imprese produttrici, importatrici, e distributrici di GPL e GNL per uso combustione ed autotrazione. </a:t>
            </a:r>
          </a:p>
          <a:p>
            <a:pPr marL="0" indent="0" algn="just">
              <a:buNone/>
            </a:pPr>
            <a:r>
              <a:rPr lang="it-IT" sz="1600" dirty="0">
                <a:solidFill>
                  <a:srgbClr val="145092"/>
                </a:solidFill>
                <a:latin typeface="Calibri" panose="020F0502020204030204" pitchFamily="34" charset="0"/>
                <a:ea typeface="+mj-ea"/>
                <a:cs typeface="+mj-cs"/>
              </a:rPr>
              <a:t>Aderiscono all’Associazione anche imprese operanti in attività collegate ai suddetti settori, quali:</a:t>
            </a:r>
          </a:p>
          <a:p>
            <a:pPr marL="0" indent="0" algn="just">
              <a:buNone/>
            </a:pPr>
            <a:endParaRPr lang="it-IT" sz="1600" dirty="0">
              <a:solidFill>
                <a:srgbClr val="145092"/>
              </a:solidFill>
              <a:latin typeface="Calibri" panose="020F0502020204030204" pitchFamily="34" charset="0"/>
              <a:ea typeface="+mj-ea"/>
              <a:cs typeface="+mj-cs"/>
            </a:endParaRPr>
          </a:p>
          <a:p>
            <a:pPr algn="just"/>
            <a:r>
              <a:rPr lang="it-IT" sz="1600" dirty="0">
                <a:solidFill>
                  <a:srgbClr val="145092"/>
                </a:solidFill>
                <a:latin typeface="Calibri" panose="020F0502020204030204" pitchFamily="34" charset="0"/>
                <a:ea typeface="+mj-ea"/>
                <a:cs typeface="+mj-cs"/>
              </a:rPr>
              <a:t> costruzione di apparecchi e recipienti per l’utilizzo del prodotto;</a:t>
            </a:r>
          </a:p>
          <a:p>
            <a:pPr algn="just"/>
            <a:r>
              <a:rPr lang="it-IT" sz="1600" dirty="0">
                <a:solidFill>
                  <a:srgbClr val="145092"/>
                </a:solidFill>
                <a:latin typeface="Calibri" panose="020F0502020204030204" pitchFamily="34" charset="0"/>
                <a:ea typeface="+mj-ea"/>
                <a:cs typeface="+mj-cs"/>
              </a:rPr>
              <a:t> costruzione di mezzi di trasporto;</a:t>
            </a:r>
          </a:p>
          <a:p>
            <a:pPr algn="just"/>
            <a:r>
              <a:rPr lang="it-IT" sz="1600" dirty="0">
                <a:solidFill>
                  <a:srgbClr val="145092"/>
                </a:solidFill>
                <a:latin typeface="Calibri" panose="020F0502020204030204" pitchFamily="34" charset="0"/>
                <a:ea typeface="+mj-ea"/>
                <a:cs typeface="+mj-cs"/>
              </a:rPr>
              <a:t> progettazione, costruzione e manutenzione impianti per la movimentazione;</a:t>
            </a:r>
          </a:p>
          <a:p>
            <a:pPr algn="just"/>
            <a:r>
              <a:rPr lang="it-IT" sz="1600" dirty="0">
                <a:solidFill>
                  <a:srgbClr val="145092"/>
                </a:solidFill>
                <a:latin typeface="Calibri" panose="020F0502020204030204" pitchFamily="34" charset="0"/>
                <a:ea typeface="+mj-ea"/>
                <a:cs typeface="+mj-cs"/>
              </a:rPr>
              <a:t> manutenzione e riqualifica di recipienti fissi e mobili per lo stoccaggio ed il trasporto;</a:t>
            </a:r>
          </a:p>
          <a:p>
            <a:pPr algn="just"/>
            <a:r>
              <a:rPr lang="it-IT" sz="1600" dirty="0">
                <a:solidFill>
                  <a:srgbClr val="145092"/>
                </a:solidFill>
                <a:latin typeface="Calibri" panose="020F0502020204030204" pitchFamily="34" charset="0"/>
                <a:ea typeface="+mj-ea"/>
                <a:cs typeface="+mj-cs"/>
              </a:rPr>
              <a:t> attività di servizio inerenti l’ambiente e la sicurezza;</a:t>
            </a:r>
          </a:p>
          <a:p>
            <a:pPr algn="just"/>
            <a:r>
              <a:rPr lang="it-IT" sz="1600" dirty="0">
                <a:solidFill>
                  <a:srgbClr val="145092"/>
                </a:solidFill>
                <a:latin typeface="Calibri" panose="020F0502020204030204" pitchFamily="34" charset="0"/>
                <a:ea typeface="+mj-ea"/>
                <a:cs typeface="+mj-cs"/>
              </a:rPr>
              <a:t> attività di trasporto.</a:t>
            </a:r>
          </a:p>
          <a:p>
            <a:pPr marL="0" indent="0" algn="just">
              <a:buNone/>
            </a:pPr>
            <a:endParaRPr lang="it-IT" sz="1600" dirty="0">
              <a:solidFill>
                <a:srgbClr val="145092"/>
              </a:solidFill>
              <a:latin typeface="Calibri" panose="020F0502020204030204" pitchFamily="34" charset="0"/>
              <a:ea typeface="+mj-ea"/>
              <a:cs typeface="+mj-cs"/>
            </a:endParaRPr>
          </a:p>
        </p:txBody>
      </p:sp>
    </p:spTree>
    <p:extLst>
      <p:ext uri="{BB962C8B-B14F-4D97-AF65-F5344CB8AC3E}">
        <p14:creationId xmlns:p14="http://schemas.microsoft.com/office/powerpoint/2010/main" val="3687759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a:spLocks noGrp="1"/>
          </p:cNvSpPr>
          <p:nvPr>
            <p:ph type="title"/>
          </p:nvPr>
        </p:nvSpPr>
        <p:spPr>
          <a:xfrm>
            <a:off x="683568" y="260648"/>
            <a:ext cx="8135937" cy="1143000"/>
          </a:xfrm>
        </p:spPr>
        <p:txBody>
          <a:bodyPr/>
          <a:lstStyle/>
          <a:p>
            <a:r>
              <a:rPr lang="it-IT" b="1" dirty="0" smtClean="0">
                <a:latin typeface="Calibri" panose="020F0502020204030204" pitchFamily="34" charset="0"/>
              </a:rPr>
              <a:t>Federchimica-Assogasliquidi</a:t>
            </a:r>
            <a:r>
              <a:rPr lang="it-IT" b="1" dirty="0">
                <a:latin typeface="Calibri" panose="020F0502020204030204" pitchFamily="34" charset="0"/>
              </a:rPr>
              <a:t/>
            </a:r>
            <a:br>
              <a:rPr lang="it-IT" b="1" dirty="0">
                <a:latin typeface="Calibri" panose="020F0502020204030204" pitchFamily="34" charset="0"/>
              </a:rPr>
            </a:br>
            <a:r>
              <a:rPr lang="it-IT" sz="2000" b="1" dirty="0" smtClean="0">
                <a:latin typeface="Calibri" panose="020F0502020204030204" pitchFamily="34" charset="0"/>
              </a:rPr>
              <a:t>Gli </a:t>
            </a:r>
            <a:r>
              <a:rPr lang="it-IT" sz="2000" b="1" dirty="0">
                <a:latin typeface="Calibri" panose="020F0502020204030204" pitchFamily="34" charset="0"/>
              </a:rPr>
              <a:t>impatti diretti, indiretti ed indotti in Italia</a:t>
            </a:r>
          </a:p>
        </p:txBody>
      </p:sp>
      <p:sp>
        <p:nvSpPr>
          <p:cNvPr id="4" name="Segnaposto contenuto 2"/>
          <p:cNvSpPr>
            <a:spLocks noGrp="1"/>
          </p:cNvSpPr>
          <p:nvPr>
            <p:ph idx="1"/>
          </p:nvPr>
        </p:nvSpPr>
        <p:spPr>
          <a:xfrm>
            <a:off x="755576" y="1772816"/>
            <a:ext cx="8135937" cy="1235417"/>
          </a:xfrm>
        </p:spPr>
        <p:txBody>
          <a:bodyPr/>
          <a:lstStyle/>
          <a:p>
            <a:pPr marL="0" indent="0" algn="just">
              <a:buNone/>
            </a:pPr>
            <a:r>
              <a:rPr lang="it-IT" sz="1600" dirty="0" smtClean="0">
                <a:solidFill>
                  <a:srgbClr val="145092"/>
                </a:solidFill>
                <a:latin typeface="Calibri" panose="020F0502020204030204" pitchFamily="34" charset="0"/>
                <a:ea typeface="+mj-ea"/>
                <a:cs typeface="+mj-cs"/>
              </a:rPr>
              <a:t>Federchimica-Assogasliquidi ha commissionato uno studio alla società </a:t>
            </a:r>
            <a:r>
              <a:rPr lang="it-IT" sz="1600" dirty="0" err="1" smtClean="0">
                <a:solidFill>
                  <a:srgbClr val="145092"/>
                </a:solidFill>
                <a:latin typeface="Calibri" panose="020F0502020204030204" pitchFamily="34" charset="0"/>
                <a:ea typeface="+mj-ea"/>
                <a:cs typeface="+mj-cs"/>
              </a:rPr>
              <a:t>Ernst&amp;Young</a:t>
            </a:r>
            <a:r>
              <a:rPr lang="it-IT" sz="1600" dirty="0" smtClean="0">
                <a:solidFill>
                  <a:srgbClr val="145092"/>
                </a:solidFill>
                <a:latin typeface="Calibri" panose="020F0502020204030204" pitchFamily="34" charset="0"/>
                <a:ea typeface="+mj-ea"/>
                <a:cs typeface="+mj-cs"/>
              </a:rPr>
              <a:t> per la valutazione degli impatti socio-economici diretti, indiretti ed indotti generati dal settore del GPL nel 2017 con l’obiettivo di quantificare il contributo di quest’ultimo al territorio italiano</a:t>
            </a:r>
            <a:r>
              <a:rPr lang="it-IT" sz="1600" dirty="0">
                <a:solidFill>
                  <a:srgbClr val="145092"/>
                </a:solidFill>
                <a:latin typeface="Calibri" panose="020F0502020204030204" pitchFamily="34" charset="0"/>
                <a:ea typeface="+mj-ea"/>
                <a:cs typeface="+mj-cs"/>
              </a:rPr>
              <a: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71" y="3929967"/>
            <a:ext cx="608013" cy="33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614" y="5697082"/>
            <a:ext cx="727200" cy="73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195736" y="3929966"/>
            <a:ext cx="2088232" cy="338554"/>
          </a:xfrm>
          <a:prstGeom prst="rect">
            <a:avLst/>
          </a:prstGeom>
          <a:noFill/>
        </p:spPr>
        <p:txBody>
          <a:bodyPr wrap="square" rtlCol="0">
            <a:spAutoFit/>
          </a:bodyPr>
          <a:lstStyle/>
          <a:p>
            <a:r>
              <a:rPr lang="it-IT" sz="1600" b="1" dirty="0">
                <a:solidFill>
                  <a:srgbClr val="145092"/>
                </a:solidFill>
                <a:latin typeface="Calibri" panose="020F0502020204030204" pitchFamily="34" charset="0"/>
                <a:ea typeface="+mj-ea"/>
                <a:cs typeface="+mj-cs"/>
              </a:rPr>
              <a:t>20.920</a:t>
            </a:r>
            <a:r>
              <a:rPr lang="it-IT" sz="1600" dirty="0">
                <a:solidFill>
                  <a:srgbClr val="145092"/>
                </a:solidFill>
                <a:latin typeface="Calibri" panose="020F0502020204030204" pitchFamily="34" charset="0"/>
                <a:ea typeface="+mj-ea"/>
                <a:cs typeface="+mj-cs"/>
              </a:rPr>
              <a:t> posti di lavoro</a:t>
            </a:r>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575" y="4366002"/>
            <a:ext cx="399934" cy="520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350" y="5029130"/>
            <a:ext cx="568543" cy="48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sellaDiTesto 13"/>
          <p:cNvSpPr txBox="1"/>
          <p:nvPr/>
        </p:nvSpPr>
        <p:spPr>
          <a:xfrm>
            <a:off x="2224658" y="4464518"/>
            <a:ext cx="2520280" cy="338554"/>
          </a:xfrm>
          <a:prstGeom prst="rect">
            <a:avLst/>
          </a:prstGeom>
          <a:noFill/>
        </p:spPr>
        <p:txBody>
          <a:bodyPr wrap="square" rtlCol="0">
            <a:spAutoFit/>
          </a:bodyPr>
          <a:lstStyle/>
          <a:p>
            <a:r>
              <a:rPr lang="it-IT" sz="1600" b="1" dirty="0" smtClean="0">
                <a:solidFill>
                  <a:srgbClr val="145092"/>
                </a:solidFill>
                <a:latin typeface="Calibri" panose="020F0502020204030204" pitchFamily="34" charset="0"/>
                <a:ea typeface="+mj-ea"/>
                <a:cs typeface="+mj-cs"/>
              </a:rPr>
              <a:t>1,7 </a:t>
            </a:r>
            <a:r>
              <a:rPr lang="it-IT" sz="1600" b="1" dirty="0" err="1" smtClean="0">
                <a:solidFill>
                  <a:srgbClr val="145092"/>
                </a:solidFill>
                <a:latin typeface="Calibri" panose="020F0502020204030204" pitchFamily="34" charset="0"/>
                <a:ea typeface="+mj-ea"/>
                <a:cs typeface="+mj-cs"/>
              </a:rPr>
              <a:t>mld</a:t>
            </a:r>
            <a:r>
              <a:rPr lang="it-IT" sz="1600" b="1" dirty="0" smtClean="0">
                <a:solidFill>
                  <a:srgbClr val="145092"/>
                </a:solidFill>
                <a:latin typeface="Calibri" panose="020F0502020204030204" pitchFamily="34" charset="0"/>
                <a:ea typeface="+mj-ea"/>
                <a:cs typeface="+mj-cs"/>
              </a:rPr>
              <a:t> € </a:t>
            </a:r>
            <a:r>
              <a:rPr lang="it-IT" sz="1600" dirty="0" smtClean="0">
                <a:solidFill>
                  <a:srgbClr val="145092"/>
                </a:solidFill>
                <a:latin typeface="Calibri" panose="020F0502020204030204" pitchFamily="34" charset="0"/>
                <a:ea typeface="+mj-ea"/>
                <a:cs typeface="+mj-cs"/>
              </a:rPr>
              <a:t>di valore aggiunto</a:t>
            </a:r>
            <a:endParaRPr lang="it-IT" sz="1600" dirty="0">
              <a:solidFill>
                <a:srgbClr val="145092"/>
              </a:solidFill>
              <a:latin typeface="Calibri" panose="020F0502020204030204" pitchFamily="34" charset="0"/>
              <a:ea typeface="+mj-ea"/>
              <a:cs typeface="+mj-cs"/>
            </a:endParaRPr>
          </a:p>
        </p:txBody>
      </p:sp>
      <p:sp>
        <p:nvSpPr>
          <p:cNvPr id="15" name="CasellaDiTesto 14"/>
          <p:cNvSpPr txBox="1"/>
          <p:nvPr/>
        </p:nvSpPr>
        <p:spPr>
          <a:xfrm>
            <a:off x="2195736" y="5120468"/>
            <a:ext cx="2520280" cy="338554"/>
          </a:xfrm>
          <a:prstGeom prst="rect">
            <a:avLst/>
          </a:prstGeom>
          <a:noFill/>
        </p:spPr>
        <p:txBody>
          <a:bodyPr wrap="square" rtlCol="0">
            <a:spAutoFit/>
          </a:bodyPr>
          <a:lstStyle/>
          <a:p>
            <a:r>
              <a:rPr lang="it-IT" sz="1600" b="1" dirty="0" smtClean="0">
                <a:solidFill>
                  <a:srgbClr val="145092"/>
                </a:solidFill>
                <a:latin typeface="Calibri" panose="020F0502020204030204" pitchFamily="34" charset="0"/>
                <a:ea typeface="+mj-ea"/>
                <a:cs typeface="+mj-cs"/>
              </a:rPr>
              <a:t>478 mln € </a:t>
            </a:r>
            <a:r>
              <a:rPr lang="it-IT" sz="1600" dirty="0" smtClean="0">
                <a:solidFill>
                  <a:srgbClr val="145092"/>
                </a:solidFill>
                <a:latin typeface="Calibri" panose="020F0502020204030204" pitchFamily="34" charset="0"/>
                <a:ea typeface="+mj-ea"/>
                <a:cs typeface="+mj-cs"/>
              </a:rPr>
              <a:t>versati allo</a:t>
            </a:r>
            <a:endParaRPr lang="it-IT" sz="1600" dirty="0">
              <a:solidFill>
                <a:srgbClr val="145092"/>
              </a:solidFill>
              <a:latin typeface="Calibri" panose="020F0502020204030204" pitchFamily="34" charset="0"/>
              <a:ea typeface="+mj-ea"/>
              <a:cs typeface="+mj-cs"/>
            </a:endParaRPr>
          </a:p>
        </p:txBody>
      </p:sp>
      <p:sp>
        <p:nvSpPr>
          <p:cNvPr id="16" name="CasellaDiTesto 15"/>
          <p:cNvSpPr txBox="1"/>
          <p:nvPr/>
        </p:nvSpPr>
        <p:spPr>
          <a:xfrm>
            <a:off x="2224658" y="5935823"/>
            <a:ext cx="2520280" cy="338554"/>
          </a:xfrm>
          <a:prstGeom prst="rect">
            <a:avLst/>
          </a:prstGeom>
          <a:noFill/>
        </p:spPr>
        <p:txBody>
          <a:bodyPr wrap="square" rtlCol="0">
            <a:spAutoFit/>
          </a:bodyPr>
          <a:lstStyle/>
          <a:p>
            <a:r>
              <a:rPr lang="it-IT" sz="1600" b="1" dirty="0" smtClean="0">
                <a:solidFill>
                  <a:srgbClr val="145092"/>
                </a:solidFill>
                <a:latin typeface="Calibri" panose="020F0502020204030204" pitchFamily="34" charset="0"/>
                <a:ea typeface="+mj-ea"/>
                <a:cs typeface="+mj-cs"/>
              </a:rPr>
              <a:t>229 mln € </a:t>
            </a:r>
            <a:r>
              <a:rPr lang="it-IT" sz="1600" dirty="0" smtClean="0">
                <a:solidFill>
                  <a:srgbClr val="145092"/>
                </a:solidFill>
                <a:latin typeface="Calibri" panose="020F0502020204030204" pitchFamily="34" charset="0"/>
                <a:ea typeface="+mj-ea"/>
                <a:cs typeface="+mj-cs"/>
              </a:rPr>
              <a:t>di accise</a:t>
            </a:r>
            <a:endParaRPr lang="it-IT" sz="1600" dirty="0">
              <a:solidFill>
                <a:srgbClr val="145092"/>
              </a:solidFill>
              <a:latin typeface="Calibri" panose="020F0502020204030204" pitchFamily="34" charset="0"/>
              <a:ea typeface="+mj-ea"/>
              <a:cs typeface="+mj-cs"/>
            </a:endParaRPr>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479" y="5742738"/>
            <a:ext cx="728127" cy="72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asellaDiTesto 18"/>
          <p:cNvSpPr txBox="1"/>
          <p:nvPr/>
        </p:nvSpPr>
        <p:spPr>
          <a:xfrm>
            <a:off x="6485666" y="3897385"/>
            <a:ext cx="2088232" cy="338554"/>
          </a:xfrm>
          <a:prstGeom prst="rect">
            <a:avLst/>
          </a:prstGeom>
          <a:noFill/>
        </p:spPr>
        <p:txBody>
          <a:bodyPr wrap="square" rtlCol="0">
            <a:spAutoFit/>
          </a:bodyPr>
          <a:lstStyle/>
          <a:p>
            <a:r>
              <a:rPr lang="it-IT" sz="1600" b="1" dirty="0" smtClean="0">
                <a:solidFill>
                  <a:srgbClr val="145092"/>
                </a:solidFill>
                <a:latin typeface="Calibri" panose="020F0502020204030204" pitchFamily="34" charset="0"/>
                <a:ea typeface="+mj-ea"/>
                <a:cs typeface="+mj-cs"/>
              </a:rPr>
              <a:t>6.572</a:t>
            </a:r>
            <a:r>
              <a:rPr lang="it-IT" sz="1600" dirty="0" smtClean="0">
                <a:solidFill>
                  <a:srgbClr val="145092"/>
                </a:solidFill>
                <a:latin typeface="Calibri" panose="020F0502020204030204" pitchFamily="34" charset="0"/>
                <a:ea typeface="+mj-ea"/>
                <a:cs typeface="+mj-cs"/>
              </a:rPr>
              <a:t> </a:t>
            </a:r>
            <a:r>
              <a:rPr lang="it-IT" sz="1600" dirty="0">
                <a:solidFill>
                  <a:srgbClr val="145092"/>
                </a:solidFill>
                <a:latin typeface="Calibri" panose="020F0502020204030204" pitchFamily="34" charset="0"/>
                <a:ea typeface="+mj-ea"/>
                <a:cs typeface="+mj-cs"/>
              </a:rPr>
              <a:t>posti di lavoro</a:t>
            </a:r>
          </a:p>
        </p:txBody>
      </p:sp>
      <p:sp>
        <p:nvSpPr>
          <p:cNvPr id="20" name="CasellaDiTesto 19"/>
          <p:cNvSpPr txBox="1"/>
          <p:nvPr/>
        </p:nvSpPr>
        <p:spPr>
          <a:xfrm>
            <a:off x="6485666" y="4555576"/>
            <a:ext cx="2549202" cy="338554"/>
          </a:xfrm>
          <a:prstGeom prst="rect">
            <a:avLst/>
          </a:prstGeom>
          <a:noFill/>
        </p:spPr>
        <p:txBody>
          <a:bodyPr wrap="square" rtlCol="0">
            <a:spAutoFit/>
          </a:bodyPr>
          <a:lstStyle/>
          <a:p>
            <a:r>
              <a:rPr lang="it-IT" sz="1600" b="1" dirty="0" smtClean="0">
                <a:solidFill>
                  <a:srgbClr val="145092"/>
                </a:solidFill>
                <a:latin typeface="Calibri" panose="020F0502020204030204" pitchFamily="34" charset="0"/>
                <a:ea typeface="+mj-ea"/>
                <a:cs typeface="+mj-cs"/>
              </a:rPr>
              <a:t>361 mln € </a:t>
            </a:r>
            <a:r>
              <a:rPr lang="it-IT" sz="1600" dirty="0" smtClean="0">
                <a:solidFill>
                  <a:srgbClr val="145092"/>
                </a:solidFill>
                <a:latin typeface="Calibri" panose="020F0502020204030204" pitchFamily="34" charset="0"/>
                <a:ea typeface="+mj-ea"/>
                <a:cs typeface="+mj-cs"/>
              </a:rPr>
              <a:t>di valore aggiunto</a:t>
            </a:r>
            <a:endParaRPr lang="it-IT" sz="1600" dirty="0">
              <a:solidFill>
                <a:srgbClr val="145092"/>
              </a:solidFill>
              <a:latin typeface="Calibri" panose="020F0502020204030204" pitchFamily="34" charset="0"/>
              <a:ea typeface="+mj-ea"/>
              <a:cs typeface="+mj-cs"/>
            </a:endParaRPr>
          </a:p>
        </p:txBody>
      </p:sp>
      <p:sp>
        <p:nvSpPr>
          <p:cNvPr id="21" name="CasellaDiTesto 20"/>
          <p:cNvSpPr txBox="1"/>
          <p:nvPr/>
        </p:nvSpPr>
        <p:spPr>
          <a:xfrm>
            <a:off x="6485666" y="5132602"/>
            <a:ext cx="2520280" cy="338554"/>
          </a:xfrm>
          <a:prstGeom prst="rect">
            <a:avLst/>
          </a:prstGeom>
          <a:noFill/>
        </p:spPr>
        <p:txBody>
          <a:bodyPr wrap="square" rtlCol="0">
            <a:spAutoFit/>
          </a:bodyPr>
          <a:lstStyle/>
          <a:p>
            <a:r>
              <a:rPr lang="it-IT" sz="1600" b="1" dirty="0" smtClean="0">
                <a:solidFill>
                  <a:srgbClr val="145092"/>
                </a:solidFill>
                <a:latin typeface="Calibri" panose="020F0502020204030204" pitchFamily="34" charset="0"/>
                <a:ea typeface="+mj-ea"/>
                <a:cs typeface="+mj-cs"/>
              </a:rPr>
              <a:t>107 mln € </a:t>
            </a:r>
            <a:r>
              <a:rPr lang="it-IT" sz="1600" dirty="0" smtClean="0">
                <a:solidFill>
                  <a:srgbClr val="145092"/>
                </a:solidFill>
                <a:latin typeface="Calibri" panose="020F0502020204030204" pitchFamily="34" charset="0"/>
                <a:ea typeface="+mj-ea"/>
                <a:cs typeface="+mj-cs"/>
              </a:rPr>
              <a:t>versati allo</a:t>
            </a:r>
            <a:endParaRPr lang="it-IT" sz="1600" dirty="0">
              <a:solidFill>
                <a:srgbClr val="145092"/>
              </a:solidFill>
              <a:latin typeface="Calibri" panose="020F0502020204030204" pitchFamily="34" charset="0"/>
              <a:ea typeface="+mj-ea"/>
              <a:cs typeface="+mj-cs"/>
            </a:endParaRPr>
          </a:p>
        </p:txBody>
      </p:sp>
      <p:sp>
        <p:nvSpPr>
          <p:cNvPr id="5" name="CasellaDiTesto 4"/>
          <p:cNvSpPr txBox="1"/>
          <p:nvPr/>
        </p:nvSpPr>
        <p:spPr>
          <a:xfrm>
            <a:off x="7236296" y="6155005"/>
            <a:ext cx="1740728" cy="646331"/>
          </a:xfrm>
          <a:prstGeom prst="rect">
            <a:avLst/>
          </a:prstGeom>
          <a:solidFill>
            <a:schemeClr val="bg1"/>
          </a:solidFill>
        </p:spPr>
        <p:txBody>
          <a:bodyPr wrap="square" rtlCol="0">
            <a:spAutoFit/>
          </a:bodyPr>
          <a:lstStyle/>
          <a:p>
            <a:endParaRPr lang="it-IT" dirty="0" smtClean="0"/>
          </a:p>
          <a:p>
            <a:endParaRPr lang="it-IT" dirty="0"/>
          </a:p>
        </p:txBody>
      </p:sp>
      <p:pic>
        <p:nvPicPr>
          <p:cNvPr id="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014" y="3929967"/>
            <a:ext cx="608013" cy="33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414" y="4356293"/>
            <a:ext cx="399600" cy="530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1892" y="5038391"/>
            <a:ext cx="568800" cy="52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CasellaDiTesto 21"/>
          <p:cNvSpPr txBox="1"/>
          <p:nvPr/>
        </p:nvSpPr>
        <p:spPr>
          <a:xfrm>
            <a:off x="6485666" y="5935823"/>
            <a:ext cx="2520280" cy="338554"/>
          </a:xfrm>
          <a:prstGeom prst="rect">
            <a:avLst/>
          </a:prstGeom>
          <a:noFill/>
        </p:spPr>
        <p:txBody>
          <a:bodyPr wrap="square" rtlCol="0">
            <a:spAutoFit/>
          </a:bodyPr>
          <a:lstStyle/>
          <a:p>
            <a:r>
              <a:rPr lang="it-IT" sz="1600" b="1" dirty="0" smtClean="0">
                <a:solidFill>
                  <a:srgbClr val="145092"/>
                </a:solidFill>
                <a:latin typeface="Calibri" panose="020F0502020204030204" pitchFamily="34" charset="0"/>
                <a:ea typeface="+mj-ea"/>
                <a:cs typeface="+mj-cs"/>
              </a:rPr>
              <a:t>448 mln € </a:t>
            </a:r>
            <a:r>
              <a:rPr lang="it-IT" sz="1600" dirty="0" smtClean="0">
                <a:solidFill>
                  <a:srgbClr val="145092"/>
                </a:solidFill>
                <a:latin typeface="Calibri" panose="020F0502020204030204" pitchFamily="34" charset="0"/>
                <a:ea typeface="+mj-ea"/>
                <a:cs typeface="+mj-cs"/>
              </a:rPr>
              <a:t>di accise</a:t>
            </a:r>
            <a:endParaRPr lang="it-IT" sz="1600" dirty="0">
              <a:solidFill>
                <a:srgbClr val="145092"/>
              </a:solidFill>
              <a:latin typeface="Calibri" panose="020F0502020204030204" pitchFamily="34" charset="0"/>
              <a:ea typeface="+mj-ea"/>
              <a:cs typeface="+mj-cs"/>
            </a:endParaRPr>
          </a:p>
        </p:txBody>
      </p:sp>
      <p:sp>
        <p:nvSpPr>
          <p:cNvPr id="27" name="CasellaDiTesto 26"/>
          <p:cNvSpPr txBox="1"/>
          <p:nvPr/>
        </p:nvSpPr>
        <p:spPr>
          <a:xfrm>
            <a:off x="1467652" y="3008233"/>
            <a:ext cx="2088232" cy="338554"/>
          </a:xfrm>
          <a:prstGeom prst="rect">
            <a:avLst/>
          </a:prstGeom>
          <a:noFill/>
        </p:spPr>
        <p:txBody>
          <a:bodyPr wrap="square" rtlCol="0">
            <a:spAutoFit/>
          </a:bodyPr>
          <a:lstStyle/>
          <a:p>
            <a:pPr algn="ctr"/>
            <a:r>
              <a:rPr lang="it-IT" sz="1600" b="1" dirty="0" smtClean="0">
                <a:solidFill>
                  <a:srgbClr val="145092"/>
                </a:solidFill>
                <a:latin typeface="Calibri" panose="020F0502020204030204" pitchFamily="34" charset="0"/>
                <a:ea typeface="+mj-ea"/>
                <a:cs typeface="+mj-cs"/>
              </a:rPr>
              <a:t>COMBUSTIONE</a:t>
            </a:r>
            <a:endParaRPr lang="it-IT" sz="1600" dirty="0">
              <a:solidFill>
                <a:srgbClr val="145092"/>
              </a:solidFill>
              <a:latin typeface="Calibri" panose="020F0502020204030204" pitchFamily="34" charset="0"/>
              <a:ea typeface="+mj-ea"/>
              <a:cs typeface="+mj-cs"/>
            </a:endParaRPr>
          </a:p>
        </p:txBody>
      </p:sp>
      <p:sp>
        <p:nvSpPr>
          <p:cNvPr id="28" name="CasellaDiTesto 27"/>
          <p:cNvSpPr txBox="1"/>
          <p:nvPr/>
        </p:nvSpPr>
        <p:spPr>
          <a:xfrm>
            <a:off x="5886292" y="2996952"/>
            <a:ext cx="2088232" cy="338554"/>
          </a:xfrm>
          <a:prstGeom prst="rect">
            <a:avLst/>
          </a:prstGeom>
          <a:noFill/>
        </p:spPr>
        <p:txBody>
          <a:bodyPr wrap="square" rtlCol="0">
            <a:spAutoFit/>
          </a:bodyPr>
          <a:lstStyle/>
          <a:p>
            <a:pPr algn="ctr"/>
            <a:r>
              <a:rPr lang="it-IT" sz="1600" b="1" dirty="0" smtClean="0">
                <a:solidFill>
                  <a:srgbClr val="145092"/>
                </a:solidFill>
                <a:latin typeface="Calibri" panose="020F0502020204030204" pitchFamily="34" charset="0"/>
                <a:ea typeface="+mj-ea"/>
                <a:cs typeface="+mj-cs"/>
              </a:rPr>
              <a:t>AUTOTRAZIONE</a:t>
            </a:r>
            <a:endParaRPr lang="it-IT" sz="1600" dirty="0">
              <a:solidFill>
                <a:srgbClr val="145092"/>
              </a:solidFill>
              <a:latin typeface="Calibri" panose="020F0502020204030204" pitchFamily="34" charset="0"/>
              <a:ea typeface="+mj-ea"/>
              <a:cs typeface="+mj-cs"/>
            </a:endParaRPr>
          </a:p>
        </p:txBody>
      </p:sp>
      <p:sp>
        <p:nvSpPr>
          <p:cNvPr id="23" name="CasellaDiTesto 22"/>
          <p:cNvSpPr txBox="1"/>
          <p:nvPr/>
        </p:nvSpPr>
        <p:spPr>
          <a:xfrm>
            <a:off x="6124812" y="3346787"/>
            <a:ext cx="1849712" cy="338554"/>
          </a:xfrm>
          <a:prstGeom prst="rect">
            <a:avLst/>
          </a:prstGeom>
          <a:noFill/>
        </p:spPr>
        <p:txBody>
          <a:bodyPr wrap="square" rtlCol="0">
            <a:spAutoFit/>
          </a:bodyPr>
          <a:lstStyle/>
          <a:p>
            <a:r>
              <a:rPr lang="it-IT" sz="1600" b="1" u="sng" dirty="0" smtClean="0">
                <a:solidFill>
                  <a:srgbClr val="145092"/>
                </a:solidFill>
                <a:latin typeface="Calibri" panose="020F0502020204030204" pitchFamily="34" charset="0"/>
                <a:ea typeface="+mj-ea"/>
                <a:cs typeface="+mj-cs"/>
              </a:rPr>
              <a:t>1.615 tonnellate</a:t>
            </a:r>
            <a:r>
              <a:rPr lang="it-IT" sz="1600" b="1" dirty="0" smtClean="0">
                <a:solidFill>
                  <a:srgbClr val="145092"/>
                </a:solidFill>
                <a:latin typeface="Calibri" panose="020F0502020204030204" pitchFamily="34" charset="0"/>
                <a:ea typeface="+mj-ea"/>
                <a:cs typeface="+mj-cs"/>
              </a:rPr>
              <a:t>*</a:t>
            </a:r>
            <a:endParaRPr lang="it-IT" sz="1600" dirty="0">
              <a:solidFill>
                <a:srgbClr val="145092"/>
              </a:solidFill>
              <a:latin typeface="Calibri" panose="020F0502020204030204" pitchFamily="34" charset="0"/>
              <a:ea typeface="+mj-ea"/>
              <a:cs typeface="+mj-cs"/>
            </a:endParaRPr>
          </a:p>
        </p:txBody>
      </p:sp>
      <p:sp>
        <p:nvSpPr>
          <p:cNvPr id="25" name="CasellaDiTesto 24"/>
          <p:cNvSpPr txBox="1"/>
          <p:nvPr/>
        </p:nvSpPr>
        <p:spPr>
          <a:xfrm>
            <a:off x="1607252" y="3363247"/>
            <a:ext cx="1809031" cy="338554"/>
          </a:xfrm>
          <a:prstGeom prst="rect">
            <a:avLst/>
          </a:prstGeom>
          <a:noFill/>
        </p:spPr>
        <p:txBody>
          <a:bodyPr wrap="square" rtlCol="0">
            <a:spAutoFit/>
          </a:bodyPr>
          <a:lstStyle/>
          <a:p>
            <a:r>
              <a:rPr lang="it-IT" sz="1600" b="1" u="sng" dirty="0" smtClean="0">
                <a:solidFill>
                  <a:srgbClr val="145092"/>
                </a:solidFill>
                <a:latin typeface="Calibri" panose="020F0502020204030204" pitchFamily="34" charset="0"/>
                <a:ea typeface="+mj-ea"/>
                <a:cs typeface="+mj-cs"/>
              </a:rPr>
              <a:t>1.652 tonnellate</a:t>
            </a:r>
            <a:r>
              <a:rPr lang="it-IT" sz="1600" b="1" dirty="0" smtClean="0">
                <a:solidFill>
                  <a:srgbClr val="145092"/>
                </a:solidFill>
                <a:latin typeface="Calibri" panose="020F0502020204030204" pitchFamily="34" charset="0"/>
                <a:ea typeface="+mj-ea"/>
                <a:cs typeface="+mj-cs"/>
              </a:rPr>
              <a:t>*</a:t>
            </a:r>
            <a:endParaRPr lang="it-IT" sz="1600" dirty="0">
              <a:solidFill>
                <a:srgbClr val="145092"/>
              </a:solidFill>
              <a:latin typeface="Calibri" panose="020F0502020204030204" pitchFamily="34" charset="0"/>
              <a:ea typeface="+mj-ea"/>
              <a:cs typeface="+mj-cs"/>
            </a:endParaRPr>
          </a:p>
        </p:txBody>
      </p:sp>
      <p:sp>
        <p:nvSpPr>
          <p:cNvPr id="26" name="CasellaDiTesto 25"/>
          <p:cNvSpPr txBox="1"/>
          <p:nvPr/>
        </p:nvSpPr>
        <p:spPr>
          <a:xfrm>
            <a:off x="611560" y="6516176"/>
            <a:ext cx="8058720" cy="276999"/>
          </a:xfrm>
          <a:prstGeom prst="rect">
            <a:avLst/>
          </a:prstGeom>
          <a:noFill/>
        </p:spPr>
        <p:txBody>
          <a:bodyPr wrap="square" rtlCol="0">
            <a:spAutoFit/>
          </a:bodyPr>
          <a:lstStyle/>
          <a:p>
            <a:r>
              <a:rPr lang="it-IT" sz="1200" i="1" dirty="0" smtClean="0">
                <a:solidFill>
                  <a:srgbClr val="145092"/>
                </a:solidFill>
                <a:latin typeface="Calibri" panose="020F0502020204030204" pitchFamily="34" charset="0"/>
              </a:rPr>
              <a:t>* dato riferito a Dicembre 2018, fonte Ministero dello Sviluppo Economico, </a:t>
            </a:r>
            <a:r>
              <a:rPr lang="it-IT" sz="1200" i="1" dirty="0">
                <a:solidFill>
                  <a:srgbClr val="145092"/>
                </a:solidFill>
                <a:latin typeface="Calibri" panose="020F0502020204030204" pitchFamily="34" charset="0"/>
              </a:rPr>
              <a:t>rielaborazione </a:t>
            </a:r>
            <a:r>
              <a:rPr lang="it-IT" sz="1200" i="1" dirty="0" smtClean="0">
                <a:solidFill>
                  <a:srgbClr val="145092"/>
                </a:solidFill>
                <a:latin typeface="Calibri" panose="020F0502020204030204" pitchFamily="34" charset="0"/>
              </a:rPr>
              <a:t>Federchimica-Assogasliquidi</a:t>
            </a:r>
            <a:endParaRPr lang="it-IT" sz="1200" i="1" dirty="0">
              <a:solidFill>
                <a:srgbClr val="145092"/>
              </a:solidFill>
              <a:latin typeface="Calibri" panose="020F0502020204030204" pitchFamily="34" charset="0"/>
            </a:endParaRPr>
          </a:p>
        </p:txBody>
      </p:sp>
    </p:spTree>
    <p:extLst>
      <p:ext uri="{BB962C8B-B14F-4D97-AF65-F5344CB8AC3E}">
        <p14:creationId xmlns:p14="http://schemas.microsoft.com/office/powerpoint/2010/main" val="2087793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o 24"/>
          <p:cNvGrpSpPr/>
          <p:nvPr/>
        </p:nvGrpSpPr>
        <p:grpSpPr>
          <a:xfrm>
            <a:off x="4139952" y="794901"/>
            <a:ext cx="5009598" cy="5442411"/>
            <a:chOff x="1331913" y="0"/>
            <a:chExt cx="6288087" cy="6769100"/>
          </a:xfrm>
        </p:grpSpPr>
        <p:pic>
          <p:nvPicPr>
            <p:cNvPr id="26" name="Picture 5" descr="cartina_ita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0"/>
              <a:ext cx="6288087" cy="67691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6"/>
            <p:cNvSpPr txBox="1">
              <a:spLocks noChangeArrowheads="1"/>
            </p:cNvSpPr>
            <p:nvPr/>
          </p:nvSpPr>
          <p:spPr bwMode="auto">
            <a:xfrm>
              <a:off x="1619250" y="538163"/>
              <a:ext cx="431800"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5</a:t>
              </a:r>
              <a:endParaRPr lang="it-IT" sz="1000" b="1" dirty="0">
                <a:solidFill>
                  <a:srgbClr val="000000"/>
                </a:solidFill>
                <a:latin typeface="Arial" charset="0"/>
              </a:endParaRPr>
            </a:p>
          </p:txBody>
        </p:sp>
        <p:sp>
          <p:nvSpPr>
            <p:cNvPr id="28" name="Text Box 7"/>
            <p:cNvSpPr txBox="1">
              <a:spLocks noChangeArrowheads="1"/>
            </p:cNvSpPr>
            <p:nvPr/>
          </p:nvSpPr>
          <p:spPr bwMode="auto">
            <a:xfrm>
              <a:off x="3635375" y="260350"/>
              <a:ext cx="431800"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49</a:t>
              </a:r>
              <a:endParaRPr lang="it-IT" sz="1000" b="1" dirty="0">
                <a:solidFill>
                  <a:srgbClr val="000000"/>
                </a:solidFill>
                <a:latin typeface="Arial" charset="0"/>
              </a:endParaRPr>
            </a:p>
          </p:txBody>
        </p:sp>
        <p:sp>
          <p:nvSpPr>
            <p:cNvPr id="29" name="Text Box 8"/>
            <p:cNvSpPr txBox="1">
              <a:spLocks noChangeArrowheads="1"/>
            </p:cNvSpPr>
            <p:nvPr/>
          </p:nvSpPr>
          <p:spPr bwMode="auto">
            <a:xfrm>
              <a:off x="3059112" y="908050"/>
              <a:ext cx="504825"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459</a:t>
              </a:r>
              <a:endParaRPr lang="it-IT" sz="1000" b="1" dirty="0">
                <a:solidFill>
                  <a:srgbClr val="000000"/>
                </a:solidFill>
                <a:latin typeface="Arial" charset="0"/>
              </a:endParaRPr>
            </a:p>
          </p:txBody>
        </p:sp>
        <p:sp>
          <p:nvSpPr>
            <p:cNvPr id="30" name="Text Box 9"/>
            <p:cNvSpPr txBox="1">
              <a:spLocks noChangeArrowheads="1"/>
            </p:cNvSpPr>
            <p:nvPr/>
          </p:nvSpPr>
          <p:spPr bwMode="auto">
            <a:xfrm>
              <a:off x="2051050" y="1196975"/>
              <a:ext cx="504825"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368</a:t>
              </a:r>
              <a:endParaRPr lang="it-IT" sz="1000" b="1" dirty="0">
                <a:solidFill>
                  <a:srgbClr val="000000"/>
                </a:solidFill>
                <a:latin typeface="Arial" charset="0"/>
              </a:endParaRPr>
            </a:p>
          </p:txBody>
        </p:sp>
        <p:sp>
          <p:nvSpPr>
            <p:cNvPr id="31" name="Text Box 10"/>
            <p:cNvSpPr txBox="1">
              <a:spLocks noChangeArrowheads="1"/>
            </p:cNvSpPr>
            <p:nvPr/>
          </p:nvSpPr>
          <p:spPr bwMode="auto">
            <a:xfrm>
              <a:off x="2124075" y="1916113"/>
              <a:ext cx="431800"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37</a:t>
              </a:r>
              <a:endParaRPr lang="it-IT" sz="1000" b="1" dirty="0">
                <a:solidFill>
                  <a:srgbClr val="000000"/>
                </a:solidFill>
                <a:latin typeface="Arial" charset="0"/>
              </a:endParaRPr>
            </a:p>
          </p:txBody>
        </p:sp>
        <p:sp>
          <p:nvSpPr>
            <p:cNvPr id="32" name="Text Box 11"/>
            <p:cNvSpPr txBox="1">
              <a:spLocks noChangeArrowheads="1"/>
            </p:cNvSpPr>
            <p:nvPr/>
          </p:nvSpPr>
          <p:spPr bwMode="auto">
            <a:xfrm>
              <a:off x="3563938" y="1557338"/>
              <a:ext cx="503237"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472</a:t>
              </a:r>
              <a:endParaRPr lang="it-IT" sz="1000" b="1" dirty="0">
                <a:solidFill>
                  <a:srgbClr val="000000"/>
                </a:solidFill>
                <a:latin typeface="Arial" charset="0"/>
              </a:endParaRPr>
            </a:p>
          </p:txBody>
        </p:sp>
        <p:sp>
          <p:nvSpPr>
            <p:cNvPr id="33" name="Text Box 12"/>
            <p:cNvSpPr txBox="1">
              <a:spLocks noChangeArrowheads="1"/>
            </p:cNvSpPr>
            <p:nvPr/>
          </p:nvSpPr>
          <p:spPr bwMode="auto">
            <a:xfrm>
              <a:off x="3924300" y="908050"/>
              <a:ext cx="503237"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481</a:t>
              </a:r>
              <a:endParaRPr lang="it-IT" sz="1000" b="1" dirty="0">
                <a:solidFill>
                  <a:srgbClr val="000000"/>
                </a:solidFill>
                <a:latin typeface="Arial" charset="0"/>
              </a:endParaRPr>
            </a:p>
          </p:txBody>
        </p:sp>
        <p:sp>
          <p:nvSpPr>
            <p:cNvPr id="34" name="Text Box 13"/>
            <p:cNvSpPr txBox="1">
              <a:spLocks noChangeArrowheads="1"/>
            </p:cNvSpPr>
            <p:nvPr/>
          </p:nvSpPr>
          <p:spPr bwMode="auto">
            <a:xfrm>
              <a:off x="4572000" y="333375"/>
              <a:ext cx="431800"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84</a:t>
              </a:r>
              <a:endParaRPr lang="it-IT" sz="1000" b="1" dirty="0">
                <a:solidFill>
                  <a:srgbClr val="000000"/>
                </a:solidFill>
                <a:latin typeface="Arial" charset="0"/>
              </a:endParaRPr>
            </a:p>
          </p:txBody>
        </p:sp>
        <p:sp>
          <p:nvSpPr>
            <p:cNvPr id="35" name="Text Box 14"/>
            <p:cNvSpPr txBox="1">
              <a:spLocks noChangeArrowheads="1"/>
            </p:cNvSpPr>
            <p:nvPr/>
          </p:nvSpPr>
          <p:spPr bwMode="auto">
            <a:xfrm>
              <a:off x="3392395" y="2058193"/>
              <a:ext cx="576264"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320</a:t>
              </a:r>
              <a:endParaRPr lang="it-IT" sz="1000" b="1" dirty="0">
                <a:solidFill>
                  <a:srgbClr val="000000"/>
                </a:solidFill>
                <a:latin typeface="Arial" charset="0"/>
              </a:endParaRPr>
            </a:p>
          </p:txBody>
        </p:sp>
        <p:sp>
          <p:nvSpPr>
            <p:cNvPr id="36" name="Text Box 15"/>
            <p:cNvSpPr txBox="1">
              <a:spLocks noChangeArrowheads="1"/>
            </p:cNvSpPr>
            <p:nvPr/>
          </p:nvSpPr>
          <p:spPr bwMode="auto">
            <a:xfrm>
              <a:off x="4211638" y="2492375"/>
              <a:ext cx="431800"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86</a:t>
              </a:r>
              <a:endParaRPr lang="it-IT" sz="1000" b="1" dirty="0">
                <a:solidFill>
                  <a:srgbClr val="000000"/>
                </a:solidFill>
                <a:latin typeface="Arial" charset="0"/>
              </a:endParaRPr>
            </a:p>
          </p:txBody>
        </p:sp>
        <p:sp>
          <p:nvSpPr>
            <p:cNvPr id="37" name="Text Box 16"/>
            <p:cNvSpPr txBox="1">
              <a:spLocks noChangeArrowheads="1"/>
            </p:cNvSpPr>
            <p:nvPr/>
          </p:nvSpPr>
          <p:spPr bwMode="auto">
            <a:xfrm>
              <a:off x="2484438" y="4076700"/>
              <a:ext cx="431800"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83</a:t>
              </a:r>
              <a:endParaRPr lang="it-IT" sz="1000" b="1" dirty="0">
                <a:solidFill>
                  <a:srgbClr val="000000"/>
                </a:solidFill>
                <a:latin typeface="Arial" charset="0"/>
              </a:endParaRPr>
            </a:p>
          </p:txBody>
        </p:sp>
        <p:sp>
          <p:nvSpPr>
            <p:cNvPr id="38" name="Text Box 17"/>
            <p:cNvSpPr txBox="1">
              <a:spLocks noChangeArrowheads="1"/>
            </p:cNvSpPr>
            <p:nvPr/>
          </p:nvSpPr>
          <p:spPr bwMode="auto">
            <a:xfrm>
              <a:off x="5076825" y="5661026"/>
              <a:ext cx="503237"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191</a:t>
              </a:r>
              <a:endParaRPr lang="it-IT" sz="1000" b="1" dirty="0">
                <a:solidFill>
                  <a:srgbClr val="000000"/>
                </a:solidFill>
                <a:latin typeface="Arial" charset="0"/>
              </a:endParaRPr>
            </a:p>
          </p:txBody>
        </p:sp>
        <p:sp>
          <p:nvSpPr>
            <p:cNvPr id="39" name="Text Box 18"/>
            <p:cNvSpPr txBox="1">
              <a:spLocks noChangeArrowheads="1"/>
            </p:cNvSpPr>
            <p:nvPr/>
          </p:nvSpPr>
          <p:spPr bwMode="auto">
            <a:xfrm>
              <a:off x="4859338" y="2852738"/>
              <a:ext cx="573838" cy="301825"/>
            </a:xfrm>
            <a:prstGeom prst="rect">
              <a:avLst/>
            </a:prstGeom>
            <a:solidFill>
              <a:srgbClr val="00B050">
                <a:alpha val="61000"/>
              </a:srgbClr>
            </a:solidFill>
            <a:ln w="9525">
              <a:solidFill>
                <a:srgbClr val="00B050"/>
              </a:solidFill>
              <a:miter lim="800000"/>
              <a:headEnd/>
              <a:tailEnd/>
            </a:ln>
            <a:effectLst/>
            <a:extLst/>
          </p:spPr>
          <p:txBody>
            <a:bodyPr wrap="square">
              <a:spAutoFit/>
            </a:bodyPr>
            <a:lstStyle/>
            <a:p>
              <a:pPr algn="ctr" fontAlgn="base">
                <a:spcBef>
                  <a:spcPct val="50000"/>
                </a:spcBef>
                <a:spcAft>
                  <a:spcPct val="0"/>
                </a:spcAft>
              </a:pPr>
              <a:r>
                <a:rPr lang="it-IT" sz="1000" b="1" dirty="0" smtClean="0">
                  <a:solidFill>
                    <a:srgbClr val="000000"/>
                  </a:solidFill>
                  <a:latin typeface="Arial" charset="0"/>
                </a:rPr>
                <a:t>133</a:t>
              </a:r>
              <a:endParaRPr lang="it-IT" sz="1000" b="1" dirty="0">
                <a:solidFill>
                  <a:srgbClr val="000000"/>
                </a:solidFill>
                <a:latin typeface="Arial" charset="0"/>
              </a:endParaRPr>
            </a:p>
          </p:txBody>
        </p:sp>
        <p:sp>
          <p:nvSpPr>
            <p:cNvPr id="40" name="Text Box 19"/>
            <p:cNvSpPr txBox="1">
              <a:spLocks noChangeArrowheads="1"/>
            </p:cNvSpPr>
            <p:nvPr/>
          </p:nvSpPr>
          <p:spPr bwMode="auto">
            <a:xfrm>
              <a:off x="4140200" y="3141663"/>
              <a:ext cx="576264"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386</a:t>
              </a:r>
              <a:endParaRPr lang="it-IT" sz="1000" b="1" dirty="0">
                <a:solidFill>
                  <a:srgbClr val="000000"/>
                </a:solidFill>
                <a:latin typeface="Arial" charset="0"/>
              </a:endParaRPr>
            </a:p>
          </p:txBody>
        </p:sp>
        <p:sp>
          <p:nvSpPr>
            <p:cNvPr id="41" name="Text Box 20"/>
            <p:cNvSpPr txBox="1">
              <a:spLocks noChangeArrowheads="1"/>
            </p:cNvSpPr>
            <p:nvPr/>
          </p:nvSpPr>
          <p:spPr bwMode="auto">
            <a:xfrm>
              <a:off x="5219700" y="3213099"/>
              <a:ext cx="431800"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33</a:t>
              </a:r>
              <a:endParaRPr lang="it-IT" sz="1000" b="1" dirty="0">
                <a:solidFill>
                  <a:srgbClr val="000000"/>
                </a:solidFill>
                <a:latin typeface="Arial" charset="0"/>
              </a:endParaRPr>
            </a:p>
          </p:txBody>
        </p:sp>
        <p:sp>
          <p:nvSpPr>
            <p:cNvPr id="42" name="Text Box 21"/>
            <p:cNvSpPr txBox="1">
              <a:spLocks noChangeArrowheads="1"/>
            </p:cNvSpPr>
            <p:nvPr/>
          </p:nvSpPr>
          <p:spPr bwMode="auto">
            <a:xfrm>
              <a:off x="5219700" y="3716338"/>
              <a:ext cx="504825"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314</a:t>
              </a:r>
              <a:endParaRPr lang="it-IT" sz="1000" b="1" dirty="0">
                <a:solidFill>
                  <a:srgbClr val="000000"/>
                </a:solidFill>
                <a:latin typeface="Arial" charset="0"/>
              </a:endParaRPr>
            </a:p>
          </p:txBody>
        </p:sp>
        <p:sp>
          <p:nvSpPr>
            <p:cNvPr id="43" name="Text Box 22"/>
            <p:cNvSpPr txBox="1">
              <a:spLocks noChangeArrowheads="1"/>
            </p:cNvSpPr>
            <p:nvPr/>
          </p:nvSpPr>
          <p:spPr bwMode="auto">
            <a:xfrm>
              <a:off x="6372226" y="3500437"/>
              <a:ext cx="576264"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276</a:t>
              </a:r>
              <a:endParaRPr lang="it-IT" sz="1000" b="1" dirty="0">
                <a:solidFill>
                  <a:srgbClr val="000000"/>
                </a:solidFill>
                <a:latin typeface="Arial" charset="0"/>
              </a:endParaRPr>
            </a:p>
          </p:txBody>
        </p:sp>
        <p:sp>
          <p:nvSpPr>
            <p:cNvPr id="44" name="Text Box 23"/>
            <p:cNvSpPr txBox="1">
              <a:spLocks noChangeArrowheads="1"/>
            </p:cNvSpPr>
            <p:nvPr/>
          </p:nvSpPr>
          <p:spPr bwMode="auto">
            <a:xfrm>
              <a:off x="6011863" y="3860800"/>
              <a:ext cx="431800"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47</a:t>
              </a:r>
              <a:endParaRPr lang="it-IT" sz="1000" b="1" dirty="0">
                <a:solidFill>
                  <a:srgbClr val="000000"/>
                </a:solidFill>
                <a:latin typeface="Arial" charset="0"/>
              </a:endParaRPr>
            </a:p>
          </p:txBody>
        </p:sp>
        <p:sp>
          <p:nvSpPr>
            <p:cNvPr id="45" name="Text Box 24"/>
            <p:cNvSpPr txBox="1">
              <a:spLocks noChangeArrowheads="1"/>
            </p:cNvSpPr>
            <p:nvPr/>
          </p:nvSpPr>
          <p:spPr bwMode="auto">
            <a:xfrm>
              <a:off x="6011863" y="4581525"/>
              <a:ext cx="576262" cy="301825"/>
            </a:xfrm>
            <a:prstGeom prst="rect">
              <a:avLst/>
            </a:prstGeom>
            <a:solidFill>
              <a:srgbClr val="00B050">
                <a:alpha val="61000"/>
              </a:srgbClr>
            </a:solidFill>
            <a:ln w="9525">
              <a:solidFill>
                <a:srgbClr val="00B050"/>
              </a:solidFill>
              <a:miter lim="800000"/>
              <a:headEnd/>
              <a:tailEnd/>
            </a:ln>
            <a:effectLst/>
            <a:extLst/>
          </p:spPr>
          <p:txBody>
            <a:bodyPr wrap="square">
              <a:spAutoFit/>
            </a:bodyPr>
            <a:lstStyle/>
            <a:p>
              <a:pPr algn="ctr" fontAlgn="base">
                <a:spcBef>
                  <a:spcPct val="50000"/>
                </a:spcBef>
                <a:spcAft>
                  <a:spcPct val="0"/>
                </a:spcAft>
              </a:pPr>
              <a:r>
                <a:rPr lang="it-IT" sz="1000" b="1" dirty="0" smtClean="0">
                  <a:solidFill>
                    <a:srgbClr val="000000"/>
                  </a:solidFill>
                  <a:latin typeface="Arial" charset="0"/>
                </a:rPr>
                <a:t>110</a:t>
              </a:r>
              <a:endParaRPr lang="it-IT" sz="1000" b="1" dirty="0">
                <a:solidFill>
                  <a:srgbClr val="000000"/>
                </a:solidFill>
                <a:latin typeface="Arial" charset="0"/>
              </a:endParaRPr>
            </a:p>
          </p:txBody>
        </p:sp>
        <p:sp>
          <p:nvSpPr>
            <p:cNvPr id="46" name="Text Box 32"/>
            <p:cNvSpPr txBox="1">
              <a:spLocks noChangeArrowheads="1"/>
            </p:cNvSpPr>
            <p:nvPr/>
          </p:nvSpPr>
          <p:spPr bwMode="auto">
            <a:xfrm>
              <a:off x="4643439" y="2060575"/>
              <a:ext cx="576262" cy="301825"/>
            </a:xfrm>
            <a:prstGeom prst="rect">
              <a:avLst/>
            </a:prstGeom>
            <a:solidFill>
              <a:srgbClr val="00B050">
                <a:alpha val="61000"/>
              </a:srgbClr>
            </a:solidFill>
            <a:ln w="9525">
              <a:solidFill>
                <a:srgbClr val="00B050"/>
              </a:solidFill>
              <a:miter lim="800000"/>
              <a:headEnd/>
              <a:tailEnd/>
            </a:ln>
            <a:effectLst/>
            <a:extLst/>
          </p:spPr>
          <p:txBody>
            <a:bodyPr>
              <a:spAutoFit/>
            </a:bodyPr>
            <a:lstStyle/>
            <a:p>
              <a:pPr algn="ctr" fontAlgn="base">
                <a:spcBef>
                  <a:spcPct val="50000"/>
                </a:spcBef>
                <a:spcAft>
                  <a:spcPct val="0"/>
                </a:spcAft>
              </a:pPr>
              <a:r>
                <a:rPr lang="it-IT" sz="1000" b="1" dirty="0" smtClean="0">
                  <a:solidFill>
                    <a:srgbClr val="000000"/>
                  </a:solidFill>
                  <a:latin typeface="Arial" charset="0"/>
                </a:rPr>
                <a:t>205</a:t>
              </a:r>
              <a:endParaRPr lang="it-IT" sz="1000" b="1" dirty="0">
                <a:solidFill>
                  <a:srgbClr val="000000"/>
                </a:solidFill>
                <a:latin typeface="Arial" charset="0"/>
              </a:endParaRPr>
            </a:p>
          </p:txBody>
        </p:sp>
      </p:grpSp>
      <p:sp>
        <p:nvSpPr>
          <p:cNvPr id="48" name="CasellaDiTesto 47"/>
          <p:cNvSpPr txBox="1"/>
          <p:nvPr/>
        </p:nvSpPr>
        <p:spPr>
          <a:xfrm>
            <a:off x="537974" y="1655925"/>
            <a:ext cx="2736304" cy="338554"/>
          </a:xfrm>
          <a:prstGeom prst="rect">
            <a:avLst/>
          </a:prstGeom>
          <a:noFill/>
        </p:spPr>
        <p:txBody>
          <a:bodyPr wrap="square" rtlCol="0">
            <a:spAutoFit/>
          </a:bodyPr>
          <a:lstStyle/>
          <a:p>
            <a:r>
              <a:rPr lang="it-IT" sz="1600" b="1" u="none" dirty="0" smtClean="0">
                <a:solidFill>
                  <a:srgbClr val="145092"/>
                </a:solidFill>
                <a:latin typeface="Calibri" panose="020F0502020204030204" pitchFamily="34" charset="0"/>
              </a:rPr>
              <a:t>2.309.020 auto a  GPL* </a:t>
            </a:r>
            <a:endParaRPr lang="it-IT" sz="1600" b="1" u="none" dirty="0">
              <a:solidFill>
                <a:srgbClr val="145092"/>
              </a:solidFill>
              <a:latin typeface="Calibri" panose="020F0502020204030204" pitchFamily="34" charset="0"/>
            </a:endParaRPr>
          </a:p>
        </p:txBody>
      </p:sp>
      <p:sp>
        <p:nvSpPr>
          <p:cNvPr id="24" name="CasellaDiTesto 23"/>
          <p:cNvSpPr txBox="1"/>
          <p:nvPr/>
        </p:nvSpPr>
        <p:spPr>
          <a:xfrm>
            <a:off x="515177" y="6065360"/>
            <a:ext cx="6719259" cy="276999"/>
          </a:xfrm>
          <a:prstGeom prst="rect">
            <a:avLst/>
          </a:prstGeom>
          <a:noFill/>
        </p:spPr>
        <p:txBody>
          <a:bodyPr wrap="square" rtlCol="0">
            <a:spAutoFit/>
          </a:bodyPr>
          <a:lstStyle/>
          <a:p>
            <a:r>
              <a:rPr lang="it-IT" sz="1200" i="1" dirty="0" smtClean="0">
                <a:solidFill>
                  <a:srgbClr val="145092"/>
                </a:solidFill>
                <a:latin typeface="Calibri" panose="020F0502020204030204" pitchFamily="34" charset="0"/>
              </a:rPr>
              <a:t>** dato aggiornato a Febbraio 2019, fonte </a:t>
            </a:r>
            <a:r>
              <a:rPr lang="it-IT" sz="1200" i="1" dirty="0" err="1">
                <a:solidFill>
                  <a:srgbClr val="145092"/>
                </a:solidFill>
                <a:latin typeface="Calibri" panose="020F0502020204030204" pitchFamily="34" charset="0"/>
              </a:rPr>
              <a:t>Ecomotori</a:t>
            </a:r>
            <a:r>
              <a:rPr lang="it-IT" sz="1200" i="1" dirty="0" smtClean="0">
                <a:solidFill>
                  <a:srgbClr val="145092"/>
                </a:solidFill>
                <a:latin typeface="Calibri" panose="020F0502020204030204" pitchFamily="34" charset="0"/>
              </a:rPr>
              <a:t>, </a:t>
            </a:r>
            <a:r>
              <a:rPr lang="it-IT" sz="1200" i="1" dirty="0">
                <a:solidFill>
                  <a:srgbClr val="145092"/>
                </a:solidFill>
                <a:latin typeface="Calibri" panose="020F0502020204030204" pitchFamily="34" charset="0"/>
              </a:rPr>
              <a:t>rielaborazione </a:t>
            </a:r>
            <a:r>
              <a:rPr lang="it-IT" sz="1200" i="1" dirty="0" smtClean="0">
                <a:solidFill>
                  <a:srgbClr val="145092"/>
                </a:solidFill>
                <a:latin typeface="Calibri" panose="020F0502020204030204" pitchFamily="34" charset="0"/>
              </a:rPr>
              <a:t>Federchimica-Assogasliquidi</a:t>
            </a:r>
            <a:endParaRPr lang="it-IT" sz="1200" i="1" dirty="0">
              <a:solidFill>
                <a:srgbClr val="145092"/>
              </a:solidFill>
              <a:latin typeface="Calibri" panose="020F0502020204030204" pitchFamily="34" charset="0"/>
            </a:endParaRPr>
          </a:p>
        </p:txBody>
      </p:sp>
      <p:sp>
        <p:nvSpPr>
          <p:cNvPr id="49" name="CasellaDiTesto 48"/>
          <p:cNvSpPr txBox="1"/>
          <p:nvPr/>
        </p:nvSpPr>
        <p:spPr>
          <a:xfrm>
            <a:off x="534323" y="2064194"/>
            <a:ext cx="2880320" cy="338554"/>
          </a:xfrm>
          <a:prstGeom prst="rect">
            <a:avLst/>
          </a:prstGeom>
          <a:noFill/>
        </p:spPr>
        <p:txBody>
          <a:bodyPr wrap="square" rtlCol="0">
            <a:spAutoFit/>
          </a:bodyPr>
          <a:lstStyle/>
          <a:p>
            <a:r>
              <a:rPr lang="it-IT" sz="1600" b="1" u="none" dirty="0" smtClean="0">
                <a:solidFill>
                  <a:srgbClr val="145092"/>
                </a:solidFill>
                <a:latin typeface="Calibri" panose="020F0502020204030204" pitchFamily="34" charset="0"/>
              </a:rPr>
              <a:t>4.139 impianti distribuzione** </a:t>
            </a:r>
            <a:endParaRPr lang="it-IT" sz="1600" b="1" u="none" dirty="0">
              <a:solidFill>
                <a:srgbClr val="145092"/>
              </a:solidFill>
              <a:latin typeface="Calibri" panose="020F0502020204030204" pitchFamily="34" charset="0"/>
            </a:endParaRPr>
          </a:p>
        </p:txBody>
      </p:sp>
      <p:sp>
        <p:nvSpPr>
          <p:cNvPr id="50" name="CasellaDiTesto 49"/>
          <p:cNvSpPr txBox="1"/>
          <p:nvPr/>
        </p:nvSpPr>
        <p:spPr>
          <a:xfrm>
            <a:off x="515178" y="5843508"/>
            <a:ext cx="6719259" cy="276999"/>
          </a:xfrm>
          <a:prstGeom prst="rect">
            <a:avLst/>
          </a:prstGeom>
          <a:noFill/>
        </p:spPr>
        <p:txBody>
          <a:bodyPr wrap="square" rtlCol="0">
            <a:spAutoFit/>
          </a:bodyPr>
          <a:lstStyle/>
          <a:p>
            <a:r>
              <a:rPr lang="it-IT" sz="1200" i="1" dirty="0" smtClean="0">
                <a:solidFill>
                  <a:srgbClr val="145092"/>
                </a:solidFill>
                <a:latin typeface="Calibri" panose="020F0502020204030204" pitchFamily="34" charset="0"/>
              </a:rPr>
              <a:t>* dato aggiornato a Dicembre 2017, fonte ACI, </a:t>
            </a:r>
            <a:r>
              <a:rPr lang="it-IT" sz="1200" i="1" dirty="0">
                <a:solidFill>
                  <a:srgbClr val="145092"/>
                </a:solidFill>
                <a:latin typeface="Calibri" panose="020F0502020204030204" pitchFamily="34" charset="0"/>
              </a:rPr>
              <a:t>rielaborazione </a:t>
            </a:r>
            <a:r>
              <a:rPr lang="it-IT" sz="1200" i="1" dirty="0" smtClean="0">
                <a:solidFill>
                  <a:srgbClr val="145092"/>
                </a:solidFill>
                <a:latin typeface="Calibri" panose="020F0502020204030204" pitchFamily="34" charset="0"/>
              </a:rPr>
              <a:t>Federchimica-Assogasliquidi</a:t>
            </a:r>
            <a:endParaRPr lang="it-IT" sz="1200" i="1" dirty="0">
              <a:solidFill>
                <a:srgbClr val="145092"/>
              </a:solidFill>
              <a:latin typeface="Calibri" panose="020F0502020204030204" pitchFamily="34" charset="0"/>
            </a:endParaRPr>
          </a:p>
        </p:txBody>
      </p:sp>
      <p:sp>
        <p:nvSpPr>
          <p:cNvPr id="51" name="CasellaDiTesto 50"/>
          <p:cNvSpPr txBox="1"/>
          <p:nvPr/>
        </p:nvSpPr>
        <p:spPr>
          <a:xfrm>
            <a:off x="557938" y="2564816"/>
            <a:ext cx="2880320" cy="338554"/>
          </a:xfrm>
          <a:prstGeom prst="rect">
            <a:avLst/>
          </a:prstGeom>
          <a:noFill/>
        </p:spPr>
        <p:txBody>
          <a:bodyPr wrap="square" rtlCol="0">
            <a:spAutoFit/>
          </a:bodyPr>
          <a:lstStyle/>
          <a:p>
            <a:r>
              <a:rPr lang="it-IT" sz="1600" b="1" u="none" dirty="0" smtClean="0">
                <a:solidFill>
                  <a:srgbClr val="145092"/>
                </a:solidFill>
                <a:latin typeface="Calibri" panose="020F0502020204030204" pitchFamily="34" charset="0"/>
              </a:rPr>
              <a:t>1.615 tonnellate*** </a:t>
            </a:r>
            <a:endParaRPr lang="it-IT" sz="1600" b="1" u="none" dirty="0">
              <a:solidFill>
                <a:srgbClr val="145092"/>
              </a:solidFill>
              <a:latin typeface="Calibri" panose="020F0502020204030204" pitchFamily="34" charset="0"/>
            </a:endParaRPr>
          </a:p>
        </p:txBody>
      </p:sp>
      <p:sp>
        <p:nvSpPr>
          <p:cNvPr id="2" name="Titolo 1"/>
          <p:cNvSpPr txBox="1">
            <a:spLocks/>
          </p:cNvSpPr>
          <p:nvPr/>
        </p:nvSpPr>
        <p:spPr bwMode="auto">
          <a:xfrm>
            <a:off x="683568" y="0"/>
            <a:ext cx="81359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145092"/>
                </a:solidFill>
                <a:latin typeface="+mj-lt"/>
                <a:ea typeface="+mj-ea"/>
                <a:cs typeface="+mj-cs"/>
              </a:defRPr>
            </a:lvl1pPr>
            <a:lvl2pPr algn="ctr" rtl="0" eaLnBrk="0" fontAlgn="base" hangingPunct="0">
              <a:spcBef>
                <a:spcPct val="0"/>
              </a:spcBef>
              <a:spcAft>
                <a:spcPct val="0"/>
              </a:spcAft>
              <a:defRPr sz="4000">
                <a:solidFill>
                  <a:srgbClr val="145092"/>
                </a:solidFill>
                <a:latin typeface="Trebuchet MS" pitchFamily="34" charset="0"/>
              </a:defRPr>
            </a:lvl2pPr>
            <a:lvl3pPr algn="ctr" rtl="0" eaLnBrk="0" fontAlgn="base" hangingPunct="0">
              <a:spcBef>
                <a:spcPct val="0"/>
              </a:spcBef>
              <a:spcAft>
                <a:spcPct val="0"/>
              </a:spcAft>
              <a:defRPr sz="4000">
                <a:solidFill>
                  <a:srgbClr val="145092"/>
                </a:solidFill>
                <a:latin typeface="Trebuchet MS" pitchFamily="34" charset="0"/>
              </a:defRPr>
            </a:lvl3pPr>
            <a:lvl4pPr algn="ctr" rtl="0" eaLnBrk="0" fontAlgn="base" hangingPunct="0">
              <a:spcBef>
                <a:spcPct val="0"/>
              </a:spcBef>
              <a:spcAft>
                <a:spcPct val="0"/>
              </a:spcAft>
              <a:defRPr sz="4000">
                <a:solidFill>
                  <a:srgbClr val="145092"/>
                </a:solidFill>
                <a:latin typeface="Trebuchet MS" pitchFamily="34" charset="0"/>
              </a:defRPr>
            </a:lvl4pPr>
            <a:lvl5pPr algn="ctr" rtl="0" eaLnBrk="0" fontAlgn="base" hangingPunct="0">
              <a:spcBef>
                <a:spcPct val="0"/>
              </a:spcBef>
              <a:spcAft>
                <a:spcPct val="0"/>
              </a:spcAft>
              <a:defRPr sz="4000">
                <a:solidFill>
                  <a:srgbClr val="145092"/>
                </a:solidFill>
                <a:latin typeface="Trebuchet MS" pitchFamily="34" charset="0"/>
              </a:defRPr>
            </a:lvl5pPr>
            <a:lvl6pPr marL="457200" algn="ctr" rtl="0" fontAlgn="base">
              <a:spcBef>
                <a:spcPct val="0"/>
              </a:spcBef>
              <a:spcAft>
                <a:spcPct val="0"/>
              </a:spcAft>
              <a:defRPr sz="4000">
                <a:solidFill>
                  <a:srgbClr val="145092"/>
                </a:solidFill>
                <a:latin typeface="Trebuchet MS" pitchFamily="34" charset="0"/>
              </a:defRPr>
            </a:lvl6pPr>
            <a:lvl7pPr marL="914400" algn="ctr" rtl="0" fontAlgn="base">
              <a:spcBef>
                <a:spcPct val="0"/>
              </a:spcBef>
              <a:spcAft>
                <a:spcPct val="0"/>
              </a:spcAft>
              <a:defRPr sz="4000">
                <a:solidFill>
                  <a:srgbClr val="145092"/>
                </a:solidFill>
                <a:latin typeface="Trebuchet MS" pitchFamily="34" charset="0"/>
              </a:defRPr>
            </a:lvl7pPr>
            <a:lvl8pPr marL="1371600" algn="ctr" rtl="0" fontAlgn="base">
              <a:spcBef>
                <a:spcPct val="0"/>
              </a:spcBef>
              <a:spcAft>
                <a:spcPct val="0"/>
              </a:spcAft>
              <a:defRPr sz="4000">
                <a:solidFill>
                  <a:srgbClr val="145092"/>
                </a:solidFill>
                <a:latin typeface="Trebuchet MS" pitchFamily="34" charset="0"/>
              </a:defRPr>
            </a:lvl8pPr>
            <a:lvl9pPr marL="1828800" algn="ctr" rtl="0" fontAlgn="base">
              <a:spcBef>
                <a:spcPct val="0"/>
              </a:spcBef>
              <a:spcAft>
                <a:spcPct val="0"/>
              </a:spcAft>
              <a:defRPr sz="4000">
                <a:solidFill>
                  <a:srgbClr val="145092"/>
                </a:solidFill>
                <a:latin typeface="Trebuchet MS" pitchFamily="34" charset="0"/>
              </a:defRPr>
            </a:lvl9pPr>
          </a:lstStyle>
          <a:p>
            <a:r>
              <a:rPr lang="it-IT" b="1" kern="0" dirty="0" smtClean="0">
                <a:latin typeface="Calibri" panose="020F0502020204030204" pitchFamily="34" charset="0"/>
              </a:rPr>
              <a:t>GPL Autotrazione</a:t>
            </a:r>
          </a:p>
          <a:p>
            <a:r>
              <a:rPr lang="it-IT" sz="2000" b="1" kern="0" dirty="0" smtClean="0">
                <a:latin typeface="Calibri" panose="020F0502020204030204" pitchFamily="34" charset="0"/>
              </a:rPr>
              <a:t>I numeri</a:t>
            </a:r>
            <a:endParaRPr lang="it-IT" sz="2000" b="1" kern="0" dirty="0">
              <a:latin typeface="Calibri" panose="020F0502020204030204" pitchFamily="34" charset="0"/>
            </a:endParaRPr>
          </a:p>
        </p:txBody>
      </p:sp>
      <p:sp>
        <p:nvSpPr>
          <p:cNvPr id="52" name="CasellaDiTesto 51"/>
          <p:cNvSpPr txBox="1"/>
          <p:nvPr/>
        </p:nvSpPr>
        <p:spPr>
          <a:xfrm>
            <a:off x="609647" y="6314503"/>
            <a:ext cx="6719259" cy="461665"/>
          </a:xfrm>
          <a:prstGeom prst="rect">
            <a:avLst/>
          </a:prstGeom>
          <a:noFill/>
        </p:spPr>
        <p:txBody>
          <a:bodyPr wrap="square" rtlCol="0">
            <a:spAutoFit/>
          </a:bodyPr>
          <a:lstStyle/>
          <a:p>
            <a:r>
              <a:rPr lang="it-IT" sz="1200" i="1" dirty="0" smtClean="0">
                <a:solidFill>
                  <a:srgbClr val="145092"/>
                </a:solidFill>
                <a:latin typeface="Calibri" panose="020F0502020204030204" pitchFamily="34" charset="0"/>
              </a:rPr>
              <a:t>*** dato aggiornato a Dicembre 2018, fonte Ministero dello Sviluppo Economico, </a:t>
            </a:r>
            <a:r>
              <a:rPr lang="it-IT" sz="1200" i="1" dirty="0">
                <a:solidFill>
                  <a:srgbClr val="145092"/>
                </a:solidFill>
                <a:latin typeface="Calibri" panose="020F0502020204030204" pitchFamily="34" charset="0"/>
              </a:rPr>
              <a:t>rielaborazione </a:t>
            </a:r>
            <a:r>
              <a:rPr lang="it-IT" sz="1200" i="1" dirty="0" smtClean="0">
                <a:solidFill>
                  <a:srgbClr val="145092"/>
                </a:solidFill>
                <a:latin typeface="Calibri" panose="020F0502020204030204" pitchFamily="34" charset="0"/>
              </a:rPr>
              <a:t>Federchimica-Assogasliquidi</a:t>
            </a:r>
            <a:endParaRPr lang="it-IT" sz="1200" i="1" dirty="0">
              <a:solidFill>
                <a:srgbClr val="145092"/>
              </a:solidFill>
              <a:latin typeface="Calibri" panose="020F0502020204030204" pitchFamily="34" charset="0"/>
            </a:endParaRPr>
          </a:p>
        </p:txBody>
      </p:sp>
    </p:spTree>
    <p:extLst>
      <p:ext uri="{BB962C8B-B14F-4D97-AF65-F5344CB8AC3E}">
        <p14:creationId xmlns:p14="http://schemas.microsoft.com/office/powerpoint/2010/main" val="2019165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99392"/>
            <a:ext cx="8135937" cy="1143000"/>
          </a:xfrm>
        </p:spPr>
        <p:txBody>
          <a:bodyPr/>
          <a:lstStyle/>
          <a:p>
            <a:r>
              <a:rPr lang="it-IT" b="1" dirty="0" smtClean="0">
                <a:latin typeface="Calibri" panose="020F0502020204030204" pitchFamily="34" charset="0"/>
              </a:rPr>
              <a:t>Osservazioni al PNIEC</a:t>
            </a:r>
            <a:endParaRPr lang="it-IT" b="1" i="1" dirty="0">
              <a:latin typeface="Calibri" panose="020F0502020204030204" pitchFamily="34" charset="0"/>
            </a:endParaRPr>
          </a:p>
        </p:txBody>
      </p:sp>
      <p:sp>
        <p:nvSpPr>
          <p:cNvPr id="3" name="Segnaposto contenuto 2"/>
          <p:cNvSpPr>
            <a:spLocks noGrp="1"/>
          </p:cNvSpPr>
          <p:nvPr>
            <p:ph idx="1"/>
          </p:nvPr>
        </p:nvSpPr>
        <p:spPr>
          <a:xfrm>
            <a:off x="755576" y="836712"/>
            <a:ext cx="8135937" cy="5616624"/>
          </a:xfrm>
        </p:spPr>
        <p:txBody>
          <a:bodyPr/>
          <a:lstStyle/>
          <a:p>
            <a:pPr marL="0" indent="0" algn="just">
              <a:buNone/>
            </a:pPr>
            <a:r>
              <a:rPr lang="it-IT" sz="2000" b="1" u="sng" dirty="0">
                <a:solidFill>
                  <a:srgbClr val="145092"/>
                </a:solidFill>
                <a:latin typeface="Calibri" panose="020F0502020204030204" pitchFamily="34" charset="0"/>
                <a:ea typeface="+mj-ea"/>
                <a:cs typeface="+mj-cs"/>
              </a:rPr>
              <a:t>Settore </a:t>
            </a:r>
            <a:r>
              <a:rPr lang="it-IT" sz="2000" b="1" u="sng" dirty="0" smtClean="0">
                <a:solidFill>
                  <a:srgbClr val="145092"/>
                </a:solidFill>
                <a:latin typeface="Calibri" panose="020F0502020204030204" pitchFamily="34" charset="0"/>
                <a:ea typeface="+mj-ea"/>
                <a:cs typeface="+mj-cs"/>
              </a:rPr>
              <a:t>Trasporti GPL</a:t>
            </a:r>
          </a:p>
          <a:p>
            <a:pPr marL="0" indent="0" algn="just">
              <a:buNone/>
            </a:pPr>
            <a:r>
              <a:rPr lang="it-IT" sz="1600" dirty="0" smtClean="0">
                <a:solidFill>
                  <a:srgbClr val="145092"/>
                </a:solidFill>
                <a:latin typeface="Calibri" panose="020F0502020204030204" pitchFamily="34" charset="0"/>
                <a:ea typeface="+mj-ea"/>
                <a:cs typeface="+mj-cs"/>
              </a:rPr>
              <a:t>Si richiede </a:t>
            </a:r>
            <a:r>
              <a:rPr lang="it-IT" sz="1600" dirty="0">
                <a:solidFill>
                  <a:srgbClr val="145092"/>
                </a:solidFill>
                <a:latin typeface="Calibri" panose="020F0502020204030204" pitchFamily="34" charset="0"/>
                <a:ea typeface="+mj-ea"/>
                <a:cs typeface="+mj-cs"/>
              </a:rPr>
              <a:t>che le politiche </a:t>
            </a:r>
            <a:r>
              <a:rPr lang="it-IT" sz="1600" dirty="0" smtClean="0">
                <a:solidFill>
                  <a:srgbClr val="145092"/>
                </a:solidFill>
                <a:latin typeface="Calibri" panose="020F0502020204030204" pitchFamily="34" charset="0"/>
                <a:ea typeface="+mj-ea"/>
                <a:cs typeface="+mj-cs"/>
              </a:rPr>
              <a:t>alla </a:t>
            </a:r>
            <a:r>
              <a:rPr lang="it-IT" sz="1600" dirty="0">
                <a:solidFill>
                  <a:srgbClr val="145092"/>
                </a:solidFill>
                <a:latin typeface="Calibri" panose="020F0502020204030204" pitchFamily="34" charset="0"/>
                <a:ea typeface="+mj-ea"/>
                <a:cs typeface="+mj-cs"/>
              </a:rPr>
              <a:t>base del Piano nazionale Energia e Clima </a:t>
            </a:r>
            <a:r>
              <a:rPr lang="it-IT" sz="1600" dirty="0" smtClean="0">
                <a:solidFill>
                  <a:srgbClr val="145092"/>
                </a:solidFill>
                <a:latin typeface="Calibri" panose="020F0502020204030204" pitchFamily="34" charset="0"/>
                <a:ea typeface="+mj-ea"/>
                <a:cs typeface="+mj-cs"/>
              </a:rPr>
              <a:t>vengano delineate sulla base dei </a:t>
            </a:r>
            <a:r>
              <a:rPr lang="it-IT" sz="1600" dirty="0">
                <a:solidFill>
                  <a:srgbClr val="145092"/>
                </a:solidFill>
                <a:latin typeface="Calibri" panose="020F0502020204030204" pitchFamily="34" charset="0"/>
                <a:ea typeface="+mj-ea"/>
                <a:cs typeface="+mj-cs"/>
              </a:rPr>
              <a:t>seguenti </a:t>
            </a:r>
            <a:r>
              <a:rPr lang="it-IT" sz="1600" dirty="0" smtClean="0">
                <a:solidFill>
                  <a:srgbClr val="145092"/>
                </a:solidFill>
                <a:latin typeface="Calibri" panose="020F0502020204030204" pitchFamily="34" charset="0"/>
                <a:ea typeface="+mj-ea"/>
                <a:cs typeface="+mj-cs"/>
              </a:rPr>
              <a:t>principi:</a:t>
            </a:r>
          </a:p>
          <a:p>
            <a:pPr marL="0" indent="0" algn="just">
              <a:buNone/>
            </a:pPr>
            <a:endParaRPr lang="it-IT" sz="1600" dirty="0">
              <a:solidFill>
                <a:srgbClr val="145092"/>
              </a:solidFill>
              <a:latin typeface="Calibri" panose="020F0502020204030204" pitchFamily="34" charset="0"/>
              <a:ea typeface="+mj-ea"/>
              <a:cs typeface="+mj-cs"/>
            </a:endParaRPr>
          </a:p>
          <a:p>
            <a:pPr algn="just"/>
            <a:r>
              <a:rPr lang="it-IT" sz="1600" b="1" dirty="0">
                <a:solidFill>
                  <a:srgbClr val="145092"/>
                </a:solidFill>
                <a:latin typeface="Calibri" panose="020F0502020204030204" pitchFamily="34" charset="0"/>
                <a:ea typeface="+mj-ea"/>
                <a:cs typeface="+mj-cs"/>
              </a:rPr>
              <a:t>Neutralità </a:t>
            </a:r>
            <a:r>
              <a:rPr lang="it-IT" sz="1600" b="1" dirty="0" smtClean="0">
                <a:solidFill>
                  <a:srgbClr val="145092"/>
                </a:solidFill>
                <a:latin typeface="Calibri" panose="020F0502020204030204" pitchFamily="34" charset="0"/>
                <a:ea typeface="+mj-ea"/>
                <a:cs typeface="+mj-cs"/>
              </a:rPr>
              <a:t>tecnologica</a:t>
            </a:r>
            <a:r>
              <a:rPr lang="it-IT" sz="1600" dirty="0" smtClean="0">
                <a:solidFill>
                  <a:srgbClr val="145092"/>
                </a:solidFill>
                <a:latin typeface="Calibri" panose="020F0502020204030204" pitchFamily="34" charset="0"/>
                <a:ea typeface="+mj-ea"/>
                <a:cs typeface="+mj-cs"/>
              </a:rPr>
              <a:t>, progettando una </a:t>
            </a:r>
            <a:r>
              <a:rPr lang="it-IT" sz="1600" dirty="0">
                <a:solidFill>
                  <a:srgbClr val="145092"/>
                </a:solidFill>
                <a:latin typeface="Calibri" panose="020F0502020204030204" pitchFamily="34" charset="0"/>
                <a:ea typeface="+mj-ea"/>
                <a:cs typeface="+mj-cs"/>
              </a:rPr>
              <a:t>mobilità sostenibile </a:t>
            </a:r>
            <a:r>
              <a:rPr lang="it-IT" sz="1600" dirty="0" smtClean="0">
                <a:solidFill>
                  <a:srgbClr val="145092"/>
                </a:solidFill>
                <a:latin typeface="Calibri" panose="020F0502020204030204" pitchFamily="34" charset="0"/>
                <a:ea typeface="+mj-ea"/>
                <a:cs typeface="+mj-cs"/>
              </a:rPr>
              <a:t>sulla base di </a:t>
            </a:r>
            <a:r>
              <a:rPr lang="it-IT" sz="1600" dirty="0">
                <a:solidFill>
                  <a:srgbClr val="145092"/>
                </a:solidFill>
                <a:latin typeface="Calibri" panose="020F0502020204030204" pitchFamily="34" charset="0"/>
                <a:ea typeface="+mj-ea"/>
                <a:cs typeface="+mj-cs"/>
              </a:rPr>
              <a:t>un </a:t>
            </a:r>
            <a:r>
              <a:rPr lang="it-IT" sz="1600" u="sng" dirty="0">
                <a:solidFill>
                  <a:srgbClr val="145092"/>
                </a:solidFill>
                <a:latin typeface="Calibri" panose="020F0502020204030204" pitchFamily="34" charset="0"/>
                <a:ea typeface="+mj-ea"/>
                <a:cs typeface="+mj-cs"/>
              </a:rPr>
              <a:t>approccio </a:t>
            </a:r>
            <a:r>
              <a:rPr lang="it-IT" sz="1600" u="sng" dirty="0" smtClean="0">
                <a:solidFill>
                  <a:srgbClr val="145092"/>
                </a:solidFill>
                <a:latin typeface="Calibri" panose="020F0502020204030204" pitchFamily="34" charset="0"/>
                <a:ea typeface="+mj-ea"/>
                <a:cs typeface="+mj-cs"/>
              </a:rPr>
              <a:t>olistico</a:t>
            </a:r>
            <a:r>
              <a:rPr lang="it-IT" sz="1600" dirty="0" smtClean="0">
                <a:solidFill>
                  <a:srgbClr val="145092"/>
                </a:solidFill>
                <a:latin typeface="Calibri" panose="020F0502020204030204" pitchFamily="34" charset="0"/>
                <a:ea typeface="+mj-ea"/>
                <a:cs typeface="+mj-cs"/>
              </a:rPr>
              <a:t>, </a:t>
            </a:r>
            <a:r>
              <a:rPr lang="it-IT" sz="1600" dirty="0">
                <a:solidFill>
                  <a:srgbClr val="145092"/>
                </a:solidFill>
                <a:latin typeface="Calibri" panose="020F0502020204030204" pitchFamily="34" charset="0"/>
                <a:ea typeface="+mj-ea"/>
                <a:cs typeface="+mj-cs"/>
              </a:rPr>
              <a:t>che tenga conto delle opzioni disponibili, dell’evoluzione tecnologica, dell’efficienza </a:t>
            </a:r>
            <a:r>
              <a:rPr lang="it-IT" sz="1600" dirty="0" smtClean="0">
                <a:solidFill>
                  <a:srgbClr val="145092"/>
                </a:solidFill>
                <a:latin typeface="Calibri" panose="020F0502020204030204" pitchFamily="34" charset="0"/>
                <a:ea typeface="+mj-ea"/>
                <a:cs typeface="+mj-cs"/>
              </a:rPr>
              <a:t>e dell’efficacia delle </a:t>
            </a:r>
            <a:r>
              <a:rPr lang="it-IT" sz="1600" dirty="0">
                <a:solidFill>
                  <a:srgbClr val="145092"/>
                </a:solidFill>
                <a:latin typeface="Calibri" panose="020F0502020204030204" pitchFamily="34" charset="0"/>
                <a:ea typeface="+mj-ea"/>
                <a:cs typeface="+mj-cs"/>
              </a:rPr>
              <a:t>varie soluzioni </a:t>
            </a:r>
            <a:r>
              <a:rPr lang="it-IT" sz="1600" dirty="0" smtClean="0">
                <a:solidFill>
                  <a:srgbClr val="145092"/>
                </a:solidFill>
                <a:latin typeface="Calibri" panose="020F0502020204030204" pitchFamily="34" charset="0"/>
                <a:ea typeface="+mj-ea"/>
                <a:cs typeface="+mj-cs"/>
              </a:rPr>
              <a:t>tecnologiche</a:t>
            </a:r>
            <a:r>
              <a:rPr lang="it-IT" sz="1600" dirty="0">
                <a:solidFill>
                  <a:srgbClr val="145092"/>
                </a:solidFill>
                <a:latin typeface="Calibri" panose="020F0502020204030204" pitchFamily="34" charset="0"/>
                <a:ea typeface="+mj-ea"/>
                <a:cs typeface="+mj-cs"/>
              </a:rPr>
              <a:t>, nei diversi contesti di mobilità, </a:t>
            </a:r>
            <a:r>
              <a:rPr lang="it-IT" sz="1600" dirty="0" smtClean="0">
                <a:solidFill>
                  <a:srgbClr val="145092"/>
                </a:solidFill>
                <a:latin typeface="Calibri" panose="020F0502020204030204" pitchFamily="34" charset="0"/>
                <a:ea typeface="+mj-ea"/>
                <a:cs typeface="+mj-cs"/>
              </a:rPr>
              <a:t> </a:t>
            </a:r>
            <a:r>
              <a:rPr lang="it-IT" sz="1600" dirty="0">
                <a:solidFill>
                  <a:srgbClr val="145092"/>
                </a:solidFill>
                <a:latin typeface="Calibri" panose="020F0502020204030204" pitchFamily="34" charset="0"/>
                <a:ea typeface="+mj-ea"/>
                <a:cs typeface="+mj-cs"/>
              </a:rPr>
              <a:t>per il raggiungimento dei target di </a:t>
            </a:r>
            <a:r>
              <a:rPr lang="it-IT" sz="1600" dirty="0" err="1">
                <a:solidFill>
                  <a:srgbClr val="145092"/>
                </a:solidFill>
                <a:latin typeface="Calibri" panose="020F0502020204030204" pitchFamily="34" charset="0"/>
                <a:ea typeface="+mj-ea"/>
                <a:cs typeface="+mj-cs"/>
              </a:rPr>
              <a:t>decarbonizzazione</a:t>
            </a:r>
            <a:r>
              <a:rPr lang="it-IT" sz="1600" dirty="0">
                <a:solidFill>
                  <a:srgbClr val="145092"/>
                </a:solidFill>
                <a:latin typeface="Calibri" panose="020F0502020204030204" pitchFamily="34" charset="0"/>
                <a:ea typeface="+mj-ea"/>
                <a:cs typeface="+mj-cs"/>
              </a:rPr>
              <a:t> e per il miglioramento delle condizioni ambientali </a:t>
            </a:r>
            <a:r>
              <a:rPr lang="it-IT" sz="1600" dirty="0" smtClean="0">
                <a:solidFill>
                  <a:srgbClr val="145092"/>
                </a:solidFill>
                <a:latin typeface="Calibri" panose="020F0502020204030204" pitchFamily="34" charset="0"/>
                <a:ea typeface="+mj-ea"/>
                <a:cs typeface="+mj-cs"/>
              </a:rPr>
              <a:t>locali legate alla qualità dell’aria;</a:t>
            </a:r>
          </a:p>
          <a:p>
            <a:pPr algn="just"/>
            <a:endParaRPr lang="it-IT" sz="1600" dirty="0" smtClean="0">
              <a:solidFill>
                <a:srgbClr val="145092"/>
              </a:solidFill>
              <a:latin typeface="Calibri" panose="020F0502020204030204" pitchFamily="34" charset="0"/>
              <a:ea typeface="+mj-ea"/>
              <a:cs typeface="+mj-cs"/>
            </a:endParaRPr>
          </a:p>
          <a:p>
            <a:pPr algn="just"/>
            <a:r>
              <a:rPr lang="it-IT" sz="1600" b="1" dirty="0">
                <a:solidFill>
                  <a:srgbClr val="145092"/>
                </a:solidFill>
                <a:latin typeface="Calibri" panose="020F0502020204030204" pitchFamily="34" charset="0"/>
                <a:ea typeface="+mj-ea"/>
                <a:cs typeface="+mj-cs"/>
              </a:rPr>
              <a:t>Life </a:t>
            </a:r>
            <a:r>
              <a:rPr lang="it-IT" sz="1600" b="1" dirty="0" err="1">
                <a:solidFill>
                  <a:srgbClr val="145092"/>
                </a:solidFill>
                <a:latin typeface="Calibri" panose="020F0502020204030204" pitchFamily="34" charset="0"/>
                <a:ea typeface="+mj-ea"/>
                <a:cs typeface="+mj-cs"/>
              </a:rPr>
              <a:t>Cycle</a:t>
            </a:r>
            <a:r>
              <a:rPr lang="it-IT" sz="1600" b="1" dirty="0">
                <a:solidFill>
                  <a:srgbClr val="145092"/>
                </a:solidFill>
                <a:latin typeface="Calibri" panose="020F0502020204030204" pitchFamily="34" charset="0"/>
                <a:ea typeface="+mj-ea"/>
                <a:cs typeface="+mj-cs"/>
              </a:rPr>
              <a:t> </a:t>
            </a:r>
            <a:r>
              <a:rPr lang="it-IT" sz="1600" b="1" dirty="0" err="1">
                <a:solidFill>
                  <a:srgbClr val="145092"/>
                </a:solidFill>
                <a:latin typeface="Calibri" panose="020F0502020204030204" pitchFamily="34" charset="0"/>
                <a:ea typeface="+mj-ea"/>
                <a:cs typeface="+mj-cs"/>
              </a:rPr>
              <a:t>Assessment</a:t>
            </a:r>
            <a:r>
              <a:rPr lang="it-IT" sz="1600" b="1" dirty="0">
                <a:solidFill>
                  <a:srgbClr val="145092"/>
                </a:solidFill>
                <a:latin typeface="Calibri" panose="020F0502020204030204" pitchFamily="34" charset="0"/>
                <a:ea typeface="+mj-ea"/>
                <a:cs typeface="+mj-cs"/>
              </a:rPr>
              <a:t> (</a:t>
            </a:r>
            <a:r>
              <a:rPr lang="it-IT" sz="1600" b="1" dirty="0" smtClean="0">
                <a:solidFill>
                  <a:srgbClr val="145092"/>
                </a:solidFill>
                <a:latin typeface="Calibri" panose="020F0502020204030204" pitchFamily="34" charset="0"/>
                <a:ea typeface="+mj-ea"/>
                <a:cs typeface="+mj-cs"/>
              </a:rPr>
              <a:t>LCA)</a:t>
            </a:r>
            <a:r>
              <a:rPr lang="it-IT" sz="1600" dirty="0" smtClean="0">
                <a:solidFill>
                  <a:srgbClr val="145092"/>
                </a:solidFill>
                <a:latin typeface="Calibri" panose="020F0502020204030204" pitchFamily="34" charset="0"/>
                <a:ea typeface="+mj-ea"/>
                <a:cs typeface="+mj-cs"/>
              </a:rPr>
              <a:t>, al </a:t>
            </a:r>
            <a:r>
              <a:rPr lang="it-IT" sz="1600" dirty="0">
                <a:solidFill>
                  <a:srgbClr val="145092"/>
                </a:solidFill>
                <a:latin typeface="Calibri" panose="020F0502020204030204" pitchFamily="34" charset="0"/>
                <a:ea typeface="+mj-ea"/>
                <a:cs typeface="+mj-cs"/>
              </a:rPr>
              <a:t>fine di garantire la reale efficacia delle soluzioni prospettate rispetto all’obiettivo di </a:t>
            </a:r>
            <a:r>
              <a:rPr lang="it-IT" sz="1600" dirty="0" err="1" smtClean="0">
                <a:solidFill>
                  <a:srgbClr val="145092"/>
                </a:solidFill>
                <a:latin typeface="Calibri" panose="020F0502020204030204" pitchFamily="34" charset="0"/>
                <a:ea typeface="+mj-ea"/>
                <a:cs typeface="+mj-cs"/>
              </a:rPr>
              <a:t>decarbonizzazione</a:t>
            </a:r>
            <a:r>
              <a:rPr lang="it-IT" sz="1600" dirty="0" smtClean="0">
                <a:solidFill>
                  <a:srgbClr val="145092"/>
                </a:solidFill>
                <a:latin typeface="Calibri" panose="020F0502020204030204" pitchFamily="34" charset="0"/>
                <a:ea typeface="+mj-ea"/>
                <a:cs typeface="+mj-cs"/>
              </a:rPr>
              <a:t> </a:t>
            </a:r>
            <a:r>
              <a:rPr lang="it-IT" sz="1600" dirty="0">
                <a:solidFill>
                  <a:srgbClr val="145092"/>
                </a:solidFill>
                <a:latin typeface="Calibri" panose="020F0502020204030204" pitchFamily="34" charset="0"/>
                <a:ea typeface="+mj-ea"/>
                <a:cs typeface="+mj-cs"/>
              </a:rPr>
              <a:t>è </a:t>
            </a:r>
            <a:r>
              <a:rPr lang="it-IT" sz="1600" dirty="0" smtClean="0">
                <a:solidFill>
                  <a:srgbClr val="145092"/>
                </a:solidFill>
                <a:latin typeface="Calibri" panose="020F0502020204030204" pitchFamily="34" charset="0"/>
                <a:ea typeface="+mj-ea"/>
                <a:cs typeface="+mj-cs"/>
              </a:rPr>
              <a:t>fondamentale che le </a:t>
            </a:r>
            <a:r>
              <a:rPr lang="it-IT" sz="1600" u="sng" dirty="0">
                <a:solidFill>
                  <a:srgbClr val="145092"/>
                </a:solidFill>
                <a:latin typeface="Calibri" panose="020F0502020204030204" pitchFamily="34" charset="0"/>
                <a:ea typeface="+mj-ea"/>
                <a:cs typeface="+mj-cs"/>
              </a:rPr>
              <a:t>emissioni di CO</a:t>
            </a:r>
            <a:r>
              <a:rPr lang="it-IT" sz="1600" u="sng" baseline="-25000" dirty="0">
                <a:solidFill>
                  <a:srgbClr val="145092"/>
                </a:solidFill>
                <a:latin typeface="Calibri" panose="020F0502020204030204" pitchFamily="34" charset="0"/>
                <a:ea typeface="+mj-ea"/>
                <a:cs typeface="+mj-cs"/>
              </a:rPr>
              <a:t>2</a:t>
            </a:r>
            <a:r>
              <a:rPr lang="it-IT" sz="1600" dirty="0">
                <a:solidFill>
                  <a:srgbClr val="145092"/>
                </a:solidFill>
                <a:latin typeface="Calibri" panose="020F0502020204030204" pitchFamily="34" charset="0"/>
                <a:ea typeface="+mj-ea"/>
                <a:cs typeface="+mj-cs"/>
              </a:rPr>
              <a:t> </a:t>
            </a:r>
            <a:r>
              <a:rPr lang="it-IT" sz="1600" dirty="0" smtClean="0">
                <a:solidFill>
                  <a:srgbClr val="145092"/>
                </a:solidFill>
                <a:latin typeface="Calibri" panose="020F0502020204030204" pitchFamily="34" charset="0"/>
                <a:ea typeface="+mj-ea"/>
                <a:cs typeface="+mj-cs"/>
              </a:rPr>
              <a:t>addebitate ad un veicolo vengano </a:t>
            </a:r>
            <a:r>
              <a:rPr lang="it-IT" sz="1600" u="sng" dirty="0" smtClean="0">
                <a:solidFill>
                  <a:srgbClr val="145092"/>
                </a:solidFill>
                <a:latin typeface="Calibri" panose="020F0502020204030204" pitchFamily="34" charset="0"/>
                <a:ea typeface="+mj-ea"/>
                <a:cs typeface="+mj-cs"/>
              </a:rPr>
              <a:t>conteggiate </a:t>
            </a:r>
            <a:r>
              <a:rPr lang="it-IT" sz="1600" u="sng" dirty="0">
                <a:solidFill>
                  <a:srgbClr val="145092"/>
                </a:solidFill>
                <a:latin typeface="Calibri" panose="020F0502020204030204" pitchFamily="34" charset="0"/>
                <a:ea typeface="+mj-ea"/>
                <a:cs typeface="+mj-cs"/>
              </a:rPr>
              <a:t>sull’intero ciclo di vita</a:t>
            </a:r>
            <a:r>
              <a:rPr lang="it-IT" sz="1600" dirty="0">
                <a:solidFill>
                  <a:srgbClr val="145092"/>
                </a:solidFill>
                <a:latin typeface="Calibri" panose="020F0502020204030204" pitchFamily="34" charset="0"/>
                <a:ea typeface="+mj-ea"/>
                <a:cs typeface="+mj-cs"/>
              </a:rPr>
              <a:t> (e non solo </a:t>
            </a:r>
            <a:r>
              <a:rPr lang="it-IT" sz="1600" dirty="0" smtClean="0">
                <a:solidFill>
                  <a:srgbClr val="145092"/>
                </a:solidFill>
                <a:latin typeface="Calibri" panose="020F0502020204030204" pitchFamily="34" charset="0"/>
                <a:ea typeface="+mj-ea"/>
                <a:cs typeface="+mj-cs"/>
              </a:rPr>
              <a:t>“</a:t>
            </a:r>
            <a:r>
              <a:rPr lang="it-IT" sz="1600" dirty="0">
                <a:solidFill>
                  <a:srgbClr val="145092"/>
                </a:solidFill>
                <a:latin typeface="Calibri" panose="020F0502020204030204" pitchFamily="34" charset="0"/>
                <a:ea typeface="+mj-ea"/>
                <a:cs typeface="+mj-cs"/>
              </a:rPr>
              <a:t>a bocca di motore</a:t>
            </a:r>
            <a:r>
              <a:rPr lang="it-IT" sz="1600" dirty="0" smtClean="0">
                <a:solidFill>
                  <a:srgbClr val="145092"/>
                </a:solidFill>
                <a:latin typeface="Calibri" panose="020F0502020204030204" pitchFamily="34" charset="0"/>
                <a:ea typeface="+mj-ea"/>
                <a:cs typeface="+mj-cs"/>
              </a:rPr>
              <a:t>”);</a:t>
            </a:r>
          </a:p>
          <a:p>
            <a:pPr algn="just"/>
            <a:endParaRPr lang="it-IT" sz="1600" dirty="0" smtClean="0">
              <a:solidFill>
                <a:srgbClr val="145092"/>
              </a:solidFill>
              <a:latin typeface="Calibri" panose="020F0502020204030204" pitchFamily="34" charset="0"/>
              <a:ea typeface="+mj-ea"/>
              <a:cs typeface="+mj-cs"/>
            </a:endParaRPr>
          </a:p>
          <a:p>
            <a:pPr algn="just"/>
            <a:r>
              <a:rPr lang="it-IT" sz="1600" b="1" dirty="0" err="1" smtClean="0">
                <a:solidFill>
                  <a:srgbClr val="145092"/>
                </a:solidFill>
                <a:latin typeface="Calibri" panose="020F0502020204030204" pitchFamily="34" charset="0"/>
                <a:ea typeface="+mj-ea"/>
                <a:cs typeface="+mj-cs"/>
              </a:rPr>
              <a:t>Premialità</a:t>
            </a:r>
            <a:r>
              <a:rPr lang="it-IT" sz="1600" b="1" dirty="0" smtClean="0">
                <a:solidFill>
                  <a:srgbClr val="145092"/>
                </a:solidFill>
                <a:latin typeface="Calibri" panose="020F0502020204030204" pitchFamily="34" charset="0"/>
                <a:ea typeface="+mj-ea"/>
                <a:cs typeface="+mj-cs"/>
              </a:rPr>
              <a:t> </a:t>
            </a:r>
            <a:r>
              <a:rPr lang="it-IT" sz="1600" b="1" dirty="0">
                <a:solidFill>
                  <a:srgbClr val="145092"/>
                </a:solidFill>
                <a:latin typeface="Calibri" panose="020F0502020204030204" pitchFamily="34" charset="0"/>
                <a:ea typeface="+mj-ea"/>
                <a:cs typeface="+mj-cs"/>
              </a:rPr>
              <a:t>per i carburanti gassosi (</a:t>
            </a:r>
            <a:r>
              <a:rPr lang="it-IT" sz="1600" b="1" dirty="0" smtClean="0">
                <a:solidFill>
                  <a:srgbClr val="145092"/>
                </a:solidFill>
                <a:latin typeface="Calibri" panose="020F0502020204030204" pitchFamily="34" charset="0"/>
                <a:ea typeface="+mj-ea"/>
                <a:cs typeface="+mj-cs"/>
              </a:rPr>
              <a:t>GPL e CNG)</a:t>
            </a:r>
            <a:r>
              <a:rPr lang="it-IT" sz="1600" dirty="0" smtClean="0">
                <a:solidFill>
                  <a:srgbClr val="145092"/>
                </a:solidFill>
                <a:latin typeface="Calibri" panose="020F0502020204030204" pitchFamily="34" charset="0"/>
                <a:ea typeface="+mj-ea"/>
                <a:cs typeface="+mj-cs"/>
              </a:rPr>
              <a:t>, </a:t>
            </a:r>
            <a:r>
              <a:rPr lang="it-IT" sz="1600" dirty="0">
                <a:solidFill>
                  <a:srgbClr val="145092"/>
                </a:solidFill>
                <a:latin typeface="Calibri" panose="020F0502020204030204" pitchFamily="34" charset="0"/>
                <a:ea typeface="+mj-ea"/>
                <a:cs typeface="+mj-cs"/>
              </a:rPr>
              <a:t>quali soluzioni </a:t>
            </a:r>
            <a:r>
              <a:rPr lang="it-IT" sz="1600" dirty="0" smtClean="0">
                <a:solidFill>
                  <a:srgbClr val="145092"/>
                </a:solidFill>
                <a:latin typeface="Calibri" panose="020F0502020204030204" pitchFamily="34" charset="0"/>
                <a:ea typeface="+mj-ea"/>
                <a:cs typeface="+mj-cs"/>
              </a:rPr>
              <a:t>che </a:t>
            </a:r>
            <a:r>
              <a:rPr lang="it-IT" sz="1600" dirty="0">
                <a:solidFill>
                  <a:srgbClr val="145092"/>
                </a:solidFill>
                <a:latin typeface="Calibri" panose="020F0502020204030204" pitchFamily="34" charset="0"/>
                <a:ea typeface="+mj-ea"/>
                <a:cs typeface="+mj-cs"/>
              </a:rPr>
              <a:t>si pongono come </a:t>
            </a:r>
            <a:r>
              <a:rPr lang="it-IT" sz="1600" u="sng" dirty="0">
                <a:solidFill>
                  <a:srgbClr val="145092"/>
                </a:solidFill>
                <a:latin typeface="Calibri" panose="020F0502020204030204" pitchFamily="34" charset="0"/>
                <a:ea typeface="+mj-ea"/>
                <a:cs typeface="+mj-cs"/>
              </a:rPr>
              <a:t>già pronte e </a:t>
            </a:r>
            <a:r>
              <a:rPr lang="it-IT" sz="1600" u="sng" dirty="0" smtClean="0">
                <a:solidFill>
                  <a:srgbClr val="145092"/>
                </a:solidFill>
                <a:latin typeface="Calibri" panose="020F0502020204030204" pitchFamily="34" charset="0"/>
                <a:ea typeface="+mj-ea"/>
                <a:cs typeface="+mj-cs"/>
              </a:rPr>
              <a:t>disponibili</a:t>
            </a:r>
            <a:r>
              <a:rPr lang="it-IT" sz="1600" dirty="0" smtClean="0">
                <a:solidFill>
                  <a:srgbClr val="145092"/>
                </a:solidFill>
                <a:latin typeface="Calibri" panose="020F0502020204030204" pitchFamily="34" charset="0"/>
                <a:ea typeface="+mj-ea"/>
                <a:cs typeface="+mj-cs"/>
              </a:rPr>
              <a:t> – </a:t>
            </a:r>
            <a:r>
              <a:rPr lang="it-IT" sz="1600" dirty="0">
                <a:solidFill>
                  <a:srgbClr val="145092"/>
                </a:solidFill>
                <a:latin typeface="Calibri" panose="020F0502020204030204" pitchFamily="34" charset="0"/>
                <a:ea typeface="+mj-ea"/>
                <a:cs typeface="+mj-cs"/>
              </a:rPr>
              <a:t>grazie ad investimenti puramente privati </a:t>
            </a:r>
            <a:r>
              <a:rPr lang="it-IT" sz="1600" dirty="0" smtClean="0">
                <a:solidFill>
                  <a:srgbClr val="145092"/>
                </a:solidFill>
                <a:latin typeface="Calibri" panose="020F0502020204030204" pitchFamily="34" charset="0"/>
                <a:ea typeface="+mj-ea"/>
                <a:cs typeface="+mj-cs"/>
              </a:rPr>
              <a:t>- per </a:t>
            </a:r>
            <a:r>
              <a:rPr lang="it-IT" sz="1600" dirty="0">
                <a:solidFill>
                  <a:srgbClr val="145092"/>
                </a:solidFill>
                <a:latin typeface="Calibri" panose="020F0502020204030204" pitchFamily="34" charset="0"/>
                <a:ea typeface="+mj-ea"/>
                <a:cs typeface="+mj-cs"/>
              </a:rPr>
              <a:t>la gestione della complessa fase di transizione verso soluzioni che necessitano di tempi </a:t>
            </a:r>
            <a:r>
              <a:rPr lang="it-IT" sz="1600" dirty="0" smtClean="0">
                <a:solidFill>
                  <a:srgbClr val="145092"/>
                </a:solidFill>
                <a:latin typeface="Calibri" panose="020F0502020204030204" pitchFamily="34" charset="0"/>
                <a:ea typeface="+mj-ea"/>
                <a:cs typeface="+mj-cs"/>
              </a:rPr>
              <a:t>lunghi </a:t>
            </a:r>
            <a:r>
              <a:rPr lang="it-IT" sz="1600" dirty="0">
                <a:solidFill>
                  <a:srgbClr val="145092"/>
                </a:solidFill>
                <a:latin typeface="Calibri" panose="020F0502020204030204" pitchFamily="34" charset="0"/>
                <a:ea typeface="+mj-ea"/>
                <a:cs typeface="+mj-cs"/>
              </a:rPr>
              <a:t>di </a:t>
            </a:r>
            <a:r>
              <a:rPr lang="it-IT" sz="1600" dirty="0" smtClean="0">
                <a:solidFill>
                  <a:srgbClr val="145092"/>
                </a:solidFill>
                <a:latin typeface="Calibri" panose="020F0502020204030204" pitchFamily="34" charset="0"/>
                <a:ea typeface="+mj-ea"/>
                <a:cs typeface="+mj-cs"/>
              </a:rPr>
              <a:t>maturazione. Va sottolineato che nel settore della mobilità a gas </a:t>
            </a:r>
            <a:r>
              <a:rPr lang="it-IT" sz="1600" u="sng" dirty="0" smtClean="0">
                <a:solidFill>
                  <a:srgbClr val="145092"/>
                </a:solidFill>
                <a:latin typeface="Calibri" panose="020F0502020204030204" pitchFamily="34" charset="0"/>
                <a:ea typeface="+mj-ea"/>
                <a:cs typeface="+mj-cs"/>
              </a:rPr>
              <a:t>l’industria italiana rappresenta un eccellenza a livello mondiale</a:t>
            </a:r>
            <a:r>
              <a:rPr lang="it-IT" sz="1600" dirty="0" smtClean="0">
                <a:solidFill>
                  <a:srgbClr val="145092"/>
                </a:solidFill>
                <a:latin typeface="Calibri" panose="020F0502020204030204" pitchFamily="34" charset="0"/>
                <a:ea typeface="+mj-ea"/>
                <a:cs typeface="+mj-cs"/>
              </a:rPr>
              <a:t>, configurandosi come un patrimonio da tutelare</a:t>
            </a:r>
            <a:endParaRPr lang="it-IT" sz="1600" dirty="0">
              <a:solidFill>
                <a:srgbClr val="145092"/>
              </a:solidFill>
              <a:latin typeface="Calibri" panose="020F0502020204030204" pitchFamily="34" charset="0"/>
              <a:ea typeface="+mj-ea"/>
              <a:cs typeface="+mj-cs"/>
            </a:endParaRPr>
          </a:p>
        </p:txBody>
      </p:sp>
    </p:spTree>
    <p:extLst>
      <p:ext uri="{BB962C8B-B14F-4D97-AF65-F5344CB8AC3E}">
        <p14:creationId xmlns:p14="http://schemas.microsoft.com/office/powerpoint/2010/main" val="2002334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a:latin typeface="Calibri" panose="020F0502020204030204" pitchFamily="34" charset="0"/>
              </a:rPr>
              <a:t>Osservazioni al PNIEC</a:t>
            </a:r>
            <a:r>
              <a:rPr lang="it-IT" b="1" dirty="0" smtClean="0">
                <a:latin typeface="Calibri" panose="020F0502020204030204" pitchFamily="34" charset="0"/>
              </a:rPr>
              <a:t/>
            </a:r>
            <a:br>
              <a:rPr lang="it-IT" b="1" dirty="0" smtClean="0">
                <a:latin typeface="Calibri" panose="020F0502020204030204" pitchFamily="34" charset="0"/>
              </a:rPr>
            </a:br>
            <a:r>
              <a:rPr lang="it-IT" sz="2000" b="1" dirty="0" smtClean="0">
                <a:latin typeface="Calibri" panose="020F0502020204030204" pitchFamily="34" charset="0"/>
              </a:rPr>
              <a:t>Settore Trasporti GPL</a:t>
            </a:r>
            <a:endParaRPr lang="it-IT" b="1" dirty="0">
              <a:latin typeface="Calibri" panose="020F0502020204030204" pitchFamily="34" charset="0"/>
            </a:endParaRPr>
          </a:p>
        </p:txBody>
      </p:sp>
      <p:sp>
        <p:nvSpPr>
          <p:cNvPr id="3" name="Segnaposto contenuto 2"/>
          <p:cNvSpPr>
            <a:spLocks noGrp="1"/>
          </p:cNvSpPr>
          <p:nvPr>
            <p:ph idx="1"/>
          </p:nvPr>
        </p:nvSpPr>
        <p:spPr>
          <a:xfrm>
            <a:off x="755576" y="1124744"/>
            <a:ext cx="8135937" cy="5184576"/>
          </a:xfrm>
        </p:spPr>
        <p:txBody>
          <a:bodyPr>
            <a:normAutofit/>
          </a:bodyPr>
          <a:lstStyle/>
          <a:p>
            <a:pPr marL="0" lvl="0" indent="0" algn="just">
              <a:buNone/>
            </a:pPr>
            <a:r>
              <a:rPr lang="it-IT" sz="1600" dirty="0" smtClean="0">
                <a:solidFill>
                  <a:srgbClr val="145092"/>
                </a:solidFill>
                <a:latin typeface="Calibri" panose="020F0502020204030204" pitchFamily="34" charset="0"/>
              </a:rPr>
              <a:t>Con </a:t>
            </a:r>
            <a:r>
              <a:rPr lang="it-IT" sz="1600" dirty="0">
                <a:solidFill>
                  <a:srgbClr val="145092"/>
                </a:solidFill>
                <a:latin typeface="Calibri" panose="020F0502020204030204" pitchFamily="34" charset="0"/>
              </a:rPr>
              <a:t>particolare riferimento alla mobilità </a:t>
            </a:r>
            <a:r>
              <a:rPr lang="it-IT" sz="1600" dirty="0" smtClean="0">
                <a:solidFill>
                  <a:srgbClr val="145092"/>
                </a:solidFill>
                <a:latin typeface="Calibri" panose="020F0502020204030204" pitchFamily="34" charset="0"/>
              </a:rPr>
              <a:t>leggera </a:t>
            </a:r>
            <a:r>
              <a:rPr lang="it-IT" sz="1600" dirty="0">
                <a:solidFill>
                  <a:srgbClr val="145092"/>
                </a:solidFill>
                <a:latin typeface="Calibri" panose="020F0502020204030204" pitchFamily="34" charset="0"/>
              </a:rPr>
              <a:t>particolarmente positiva risulta la misura indicata nel Piano relativa alla possibilità di </a:t>
            </a:r>
            <a:r>
              <a:rPr lang="it-IT" sz="1600" b="1" dirty="0">
                <a:solidFill>
                  <a:srgbClr val="145092"/>
                </a:solidFill>
                <a:latin typeface="Calibri" panose="020F0502020204030204" pitchFamily="34" charset="0"/>
              </a:rPr>
              <a:t>introduzione di contributi</a:t>
            </a:r>
            <a:r>
              <a:rPr lang="it-IT" sz="1600" dirty="0">
                <a:solidFill>
                  <a:srgbClr val="145092"/>
                </a:solidFill>
                <a:latin typeface="Calibri" panose="020F0502020204030204" pitchFamily="34" charset="0"/>
              </a:rPr>
              <a:t> pubblici per </a:t>
            </a:r>
            <a:r>
              <a:rPr lang="it-IT" sz="1600" b="1" dirty="0">
                <a:solidFill>
                  <a:srgbClr val="145092"/>
                </a:solidFill>
                <a:latin typeface="Calibri" panose="020F0502020204030204" pitchFamily="34" charset="0"/>
              </a:rPr>
              <a:t>interventi di </a:t>
            </a:r>
            <a:r>
              <a:rPr lang="it-IT" sz="1600" b="1" i="1" dirty="0">
                <a:solidFill>
                  <a:srgbClr val="145092"/>
                </a:solidFill>
                <a:latin typeface="Calibri" panose="020F0502020204030204" pitchFamily="34" charset="0"/>
              </a:rPr>
              <a:t>retrofit</a:t>
            </a:r>
            <a:r>
              <a:rPr lang="it-IT" sz="1600" b="1" dirty="0">
                <a:solidFill>
                  <a:srgbClr val="145092"/>
                </a:solidFill>
                <a:latin typeface="Calibri" panose="020F0502020204030204" pitchFamily="34" charset="0"/>
              </a:rPr>
              <a:t> per i veicoli a combustione </a:t>
            </a:r>
            <a:r>
              <a:rPr lang="it-IT" sz="1600" b="1" dirty="0" smtClean="0">
                <a:solidFill>
                  <a:srgbClr val="145092"/>
                </a:solidFill>
                <a:latin typeface="Calibri" panose="020F0502020204030204" pitchFamily="34" charset="0"/>
              </a:rPr>
              <a:t>interna</a:t>
            </a:r>
            <a:r>
              <a:rPr lang="it-IT" sz="1600" dirty="0" smtClean="0">
                <a:solidFill>
                  <a:srgbClr val="145092"/>
                </a:solidFill>
                <a:latin typeface="Calibri" panose="020F0502020204030204" pitchFamily="34" charset="0"/>
              </a:rPr>
              <a:t>, per i quali il </a:t>
            </a:r>
            <a:r>
              <a:rPr lang="it-IT" sz="1600" b="1" dirty="0">
                <a:solidFill>
                  <a:srgbClr val="145092"/>
                </a:solidFill>
                <a:latin typeface="Calibri" panose="020F0502020204030204" pitchFamily="34" charset="0"/>
              </a:rPr>
              <a:t>GPL si </a:t>
            </a:r>
            <a:r>
              <a:rPr lang="it-IT" sz="1600" b="1" dirty="0" smtClean="0">
                <a:solidFill>
                  <a:srgbClr val="145092"/>
                </a:solidFill>
                <a:latin typeface="Calibri" panose="020F0502020204030204" pitchFamily="34" charset="0"/>
              </a:rPr>
              <a:t>pone </a:t>
            </a:r>
            <a:r>
              <a:rPr lang="it-IT" sz="1600" b="1" dirty="0">
                <a:solidFill>
                  <a:srgbClr val="145092"/>
                </a:solidFill>
                <a:latin typeface="Calibri" panose="020F0502020204030204" pitchFamily="34" charset="0"/>
              </a:rPr>
              <a:t>come carburante </a:t>
            </a:r>
            <a:r>
              <a:rPr lang="it-IT" sz="1600" b="1" dirty="0" smtClean="0">
                <a:solidFill>
                  <a:srgbClr val="145092"/>
                </a:solidFill>
                <a:latin typeface="Calibri" panose="020F0502020204030204" pitchFamily="34" charset="0"/>
              </a:rPr>
              <a:t>di eccellenza</a:t>
            </a:r>
            <a:r>
              <a:rPr lang="it-IT" sz="1600" dirty="0" smtClean="0">
                <a:solidFill>
                  <a:srgbClr val="145092"/>
                </a:solidFill>
                <a:latin typeface="Calibri" panose="020F0502020204030204" pitchFamily="34" charset="0"/>
              </a:rPr>
              <a:t>. In relazione alla misura del </a:t>
            </a:r>
            <a:r>
              <a:rPr lang="it-IT" sz="1600" i="1" dirty="0" smtClean="0">
                <a:solidFill>
                  <a:srgbClr val="145092"/>
                </a:solidFill>
                <a:latin typeface="Calibri" panose="020F0502020204030204" pitchFamily="34" charset="0"/>
              </a:rPr>
              <a:t>retrofit</a:t>
            </a:r>
            <a:r>
              <a:rPr lang="it-IT" sz="1600" dirty="0" smtClean="0">
                <a:solidFill>
                  <a:srgbClr val="145092"/>
                </a:solidFill>
                <a:latin typeface="Calibri" panose="020F0502020204030204" pitchFamily="34" charset="0"/>
              </a:rPr>
              <a:t>, occorre sottolineare la duplice valenza degli interventi:</a:t>
            </a:r>
          </a:p>
          <a:p>
            <a:pPr marL="0" lvl="0" indent="0" algn="just">
              <a:buNone/>
            </a:pPr>
            <a:endParaRPr lang="it-IT" sz="1600" dirty="0" smtClean="0">
              <a:solidFill>
                <a:srgbClr val="145092"/>
              </a:solidFill>
              <a:latin typeface="Calibri" panose="020F0502020204030204" pitchFamily="34" charset="0"/>
            </a:endParaRPr>
          </a:p>
          <a:p>
            <a:pPr marL="0" lvl="0" indent="0" algn="just">
              <a:buNone/>
            </a:pPr>
            <a:endParaRPr lang="it-IT" sz="1600" dirty="0" smtClean="0">
              <a:solidFill>
                <a:srgbClr val="145092"/>
              </a:solidFill>
              <a:latin typeface="Calibri" panose="020F0502020204030204" pitchFamily="34" charset="0"/>
            </a:endParaRPr>
          </a:p>
          <a:p>
            <a:pPr marL="0" lvl="0" indent="0" algn="just">
              <a:buNone/>
            </a:pPr>
            <a:endParaRPr lang="it-IT" sz="1600" dirty="0" smtClean="0">
              <a:solidFill>
                <a:srgbClr val="145092"/>
              </a:solidFill>
              <a:latin typeface="Calibri" panose="020F0502020204030204" pitchFamily="34" charset="0"/>
            </a:endParaRPr>
          </a:p>
          <a:p>
            <a:pPr marL="0" lvl="0" indent="0" algn="just">
              <a:buNone/>
            </a:pPr>
            <a:endParaRPr lang="it-IT" sz="1600" dirty="0">
              <a:solidFill>
                <a:srgbClr val="145092"/>
              </a:solidFill>
              <a:latin typeface="Calibri" panose="020F0502020204030204" pitchFamily="34" charset="0"/>
            </a:endParaRPr>
          </a:p>
          <a:p>
            <a:pPr marL="0" lvl="0" indent="0" algn="just">
              <a:buNone/>
            </a:pPr>
            <a:endParaRPr lang="it-IT" sz="1600" dirty="0" smtClean="0">
              <a:solidFill>
                <a:srgbClr val="145092"/>
              </a:solidFill>
              <a:latin typeface="Calibri" panose="020F0502020204030204" pitchFamily="34" charset="0"/>
            </a:endParaRPr>
          </a:p>
          <a:p>
            <a:pPr marL="0" lvl="0" indent="0" algn="just">
              <a:buNone/>
            </a:pPr>
            <a:endParaRPr lang="it-IT" sz="1600" dirty="0">
              <a:solidFill>
                <a:srgbClr val="145092"/>
              </a:solidFill>
              <a:latin typeface="Calibri" panose="020F0502020204030204" pitchFamily="34" charset="0"/>
            </a:endParaRPr>
          </a:p>
          <a:p>
            <a:pPr marL="0" lvl="0" indent="0" algn="just">
              <a:buNone/>
            </a:pPr>
            <a:endParaRPr lang="it-IT" sz="1600" dirty="0" smtClean="0">
              <a:solidFill>
                <a:srgbClr val="145092"/>
              </a:solidFill>
              <a:latin typeface="Calibri" panose="020F0502020204030204" pitchFamily="34" charset="0"/>
            </a:endParaRPr>
          </a:p>
          <a:p>
            <a:pPr marL="0" lvl="0" indent="0" algn="just">
              <a:buNone/>
            </a:pPr>
            <a:endParaRPr lang="it-IT" sz="1600" dirty="0">
              <a:solidFill>
                <a:srgbClr val="145092"/>
              </a:solidFill>
              <a:latin typeface="Calibri" panose="020F0502020204030204" pitchFamily="34" charset="0"/>
            </a:endParaRPr>
          </a:p>
          <a:p>
            <a:pPr marL="0" lvl="0" indent="0" algn="just">
              <a:buNone/>
            </a:pPr>
            <a:endParaRPr lang="it-IT" sz="1600" dirty="0" smtClean="0">
              <a:solidFill>
                <a:srgbClr val="145092"/>
              </a:solidFill>
              <a:latin typeface="Calibri" panose="020F0502020204030204" pitchFamily="34" charset="0"/>
            </a:endParaRPr>
          </a:p>
          <a:p>
            <a:pPr marL="0" lvl="0" indent="0" algn="just">
              <a:buNone/>
            </a:pPr>
            <a:endParaRPr lang="it-IT" sz="1600" dirty="0">
              <a:solidFill>
                <a:srgbClr val="145092"/>
              </a:solidFill>
              <a:latin typeface="Calibri" panose="020F0502020204030204" pitchFamily="34" charset="0"/>
            </a:endParaRPr>
          </a:p>
          <a:p>
            <a:pPr marL="0" lvl="0" indent="0" algn="just">
              <a:buNone/>
            </a:pPr>
            <a:endParaRPr lang="it-IT" sz="1600" dirty="0" smtClean="0">
              <a:solidFill>
                <a:srgbClr val="145092"/>
              </a:solidFill>
              <a:latin typeface="Calibri" panose="020F0502020204030204" pitchFamily="34" charset="0"/>
            </a:endParaRPr>
          </a:p>
          <a:p>
            <a:pPr lvl="0" algn="just"/>
            <a:endParaRPr lang="it-IT" sz="1600" dirty="0" smtClean="0">
              <a:solidFill>
                <a:srgbClr val="145092"/>
              </a:solidFill>
              <a:latin typeface="Calibri" panose="020F0502020204030204" pitchFamily="34" charset="0"/>
            </a:endParaRPr>
          </a:p>
          <a:p>
            <a:pPr marL="0" lvl="0" indent="0" algn="just">
              <a:buNone/>
            </a:pPr>
            <a:endParaRPr lang="it-IT" sz="1600" dirty="0">
              <a:solidFill>
                <a:srgbClr val="145092"/>
              </a:solidFill>
              <a:latin typeface="Calibri" panose="020F0502020204030204" pitchFamily="34" charset="0"/>
            </a:endParaRPr>
          </a:p>
          <a:p>
            <a:pPr marL="0" lvl="0" indent="0">
              <a:buNone/>
            </a:pPr>
            <a:endParaRPr lang="it-IT" u="sng" dirty="0">
              <a:solidFill>
                <a:srgbClr val="808080"/>
              </a:solidFill>
            </a:endParaRPr>
          </a:p>
          <a:p>
            <a:pPr marL="0" indent="0">
              <a:buNone/>
            </a:pPr>
            <a:endParaRPr lang="it-IT" u="sng" dirty="0"/>
          </a:p>
        </p:txBody>
      </p:sp>
      <p:graphicFrame>
        <p:nvGraphicFramePr>
          <p:cNvPr id="4" name="Grafico 3"/>
          <p:cNvGraphicFramePr>
            <a:graphicFrameLocks/>
          </p:cNvGraphicFramePr>
          <p:nvPr>
            <p:extLst>
              <p:ext uri="{D42A27DB-BD31-4B8C-83A1-F6EECF244321}">
                <p14:modId xmlns:p14="http://schemas.microsoft.com/office/powerpoint/2010/main" val="1300614618"/>
              </p:ext>
            </p:extLst>
          </p:nvPr>
        </p:nvGraphicFramePr>
        <p:xfrm>
          <a:off x="6444208" y="2492896"/>
          <a:ext cx="2693342"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809368" y="6537271"/>
            <a:ext cx="4752528" cy="276999"/>
          </a:xfrm>
          <a:prstGeom prst="rect">
            <a:avLst/>
          </a:prstGeom>
          <a:noFill/>
        </p:spPr>
        <p:txBody>
          <a:bodyPr wrap="square" rtlCol="0">
            <a:spAutoFit/>
          </a:bodyPr>
          <a:lstStyle/>
          <a:p>
            <a:r>
              <a:rPr lang="it-IT" sz="1200" i="1" dirty="0" smtClean="0">
                <a:solidFill>
                  <a:srgbClr val="145092"/>
                </a:solidFill>
                <a:latin typeface="Calibri" panose="020F0502020204030204" pitchFamily="34" charset="0"/>
              </a:rPr>
              <a:t>fonte ACI, ISPRA, rielaborazione Federchimica-Assogasliquidi</a:t>
            </a:r>
            <a:endParaRPr lang="it-IT" sz="1200" i="1" dirty="0"/>
          </a:p>
        </p:txBody>
      </p:sp>
      <p:sp>
        <p:nvSpPr>
          <p:cNvPr id="7" name="CasellaDiTesto 6"/>
          <p:cNvSpPr txBox="1"/>
          <p:nvPr/>
        </p:nvSpPr>
        <p:spPr>
          <a:xfrm>
            <a:off x="809368" y="2492896"/>
            <a:ext cx="5850863" cy="2800767"/>
          </a:xfrm>
          <a:prstGeom prst="rect">
            <a:avLst/>
          </a:prstGeom>
          <a:noFill/>
        </p:spPr>
        <p:txBody>
          <a:bodyPr wrap="square" rtlCol="0">
            <a:spAutoFit/>
          </a:bodyPr>
          <a:lstStyle/>
          <a:p>
            <a:pPr marL="285750" indent="-285750" algn="just">
              <a:buFont typeface="Arial" panose="020B0604020202020204" pitchFamily="34" charset="0"/>
              <a:buChar char="•"/>
            </a:pPr>
            <a:r>
              <a:rPr lang="it-IT" sz="1600" b="1" dirty="0">
                <a:solidFill>
                  <a:srgbClr val="145092"/>
                </a:solidFill>
                <a:latin typeface="Calibri" panose="020F0502020204030204" pitchFamily="34" charset="0"/>
              </a:rPr>
              <a:t>Ambientale</a:t>
            </a:r>
            <a:r>
              <a:rPr lang="it-IT" sz="1600" dirty="0">
                <a:solidFill>
                  <a:srgbClr val="145092"/>
                </a:solidFill>
                <a:latin typeface="Calibri" panose="020F0502020204030204" pitchFamily="34" charset="0"/>
              </a:rPr>
              <a:t>: i dati </a:t>
            </a:r>
            <a:r>
              <a:rPr lang="it-IT" sz="1600" dirty="0" smtClean="0">
                <a:solidFill>
                  <a:srgbClr val="145092"/>
                </a:solidFill>
                <a:latin typeface="Calibri" panose="020F0502020204030204" pitchFamily="34" charset="0"/>
              </a:rPr>
              <a:t>relativi </a:t>
            </a:r>
            <a:r>
              <a:rPr lang="it-IT" sz="1600" dirty="0">
                <a:solidFill>
                  <a:srgbClr val="145092"/>
                </a:solidFill>
                <a:latin typeface="Calibri" panose="020F0502020204030204" pitchFamily="34" charset="0"/>
              </a:rPr>
              <a:t>al parco circolante italiano mostrano come i veicoli con alimentazione benzina, oggetto della misura di retrofit, ricadano per il 78% nelle classi più inquinanti (da euro 0 a euro 4, ovvero con </a:t>
            </a:r>
            <a:r>
              <a:rPr lang="it-IT" sz="1600" u="sng" dirty="0">
                <a:solidFill>
                  <a:srgbClr val="145092"/>
                </a:solidFill>
                <a:latin typeface="Calibri" panose="020F0502020204030204" pitchFamily="34" charset="0"/>
              </a:rPr>
              <a:t>almeno </a:t>
            </a:r>
            <a:r>
              <a:rPr lang="it-IT" sz="1600" u="sng" dirty="0" smtClean="0">
                <a:solidFill>
                  <a:srgbClr val="145092"/>
                </a:solidFill>
                <a:latin typeface="Calibri" panose="020F0502020204030204" pitchFamily="34" charset="0"/>
              </a:rPr>
              <a:t>11 </a:t>
            </a:r>
            <a:r>
              <a:rPr lang="it-IT" sz="1600" u="sng" dirty="0">
                <a:solidFill>
                  <a:srgbClr val="145092"/>
                </a:solidFill>
                <a:latin typeface="Calibri" panose="020F0502020204030204" pitchFamily="34" charset="0"/>
              </a:rPr>
              <a:t>anni di età</a:t>
            </a:r>
            <a:r>
              <a:rPr lang="it-IT" sz="1600" dirty="0">
                <a:solidFill>
                  <a:srgbClr val="145092"/>
                </a:solidFill>
                <a:latin typeface="Calibri" panose="020F0502020204030204" pitchFamily="34" charset="0"/>
              </a:rPr>
              <a:t>) per un totale di </a:t>
            </a:r>
            <a:r>
              <a:rPr lang="it-IT" sz="1600" b="1" dirty="0">
                <a:solidFill>
                  <a:srgbClr val="145092"/>
                </a:solidFill>
                <a:latin typeface="Calibri" panose="020F0502020204030204" pitchFamily="34" charset="0"/>
              </a:rPr>
              <a:t>14 milioni</a:t>
            </a:r>
            <a:r>
              <a:rPr lang="it-IT" sz="1600" dirty="0">
                <a:solidFill>
                  <a:srgbClr val="145092"/>
                </a:solidFill>
                <a:latin typeface="Calibri" panose="020F0502020204030204" pitchFamily="34" charset="0"/>
              </a:rPr>
              <a:t> di autovetture. Convertire anche solo il 50% di questi veicoli a GPL garantirebbe un risparmio di circa </a:t>
            </a:r>
            <a:r>
              <a:rPr lang="it-IT" sz="1600" b="1" dirty="0" smtClean="0">
                <a:solidFill>
                  <a:srgbClr val="145092"/>
                </a:solidFill>
                <a:latin typeface="Calibri" panose="020F0502020204030204" pitchFamily="34" charset="0"/>
              </a:rPr>
              <a:t>1,3 milioni tonnellate/anno </a:t>
            </a:r>
            <a:r>
              <a:rPr lang="it-IT" sz="1600" b="1" dirty="0">
                <a:solidFill>
                  <a:srgbClr val="145092"/>
                </a:solidFill>
                <a:latin typeface="Calibri" panose="020F0502020204030204" pitchFamily="34" charset="0"/>
              </a:rPr>
              <a:t>di CO</a:t>
            </a:r>
            <a:r>
              <a:rPr lang="it-IT" sz="1600" b="1" baseline="-25000" dirty="0">
                <a:solidFill>
                  <a:srgbClr val="145092"/>
                </a:solidFill>
                <a:latin typeface="Calibri" panose="020F0502020204030204" pitchFamily="34" charset="0"/>
              </a:rPr>
              <a:t>2</a:t>
            </a:r>
            <a:r>
              <a:rPr lang="it-IT" sz="1600" b="1" dirty="0">
                <a:solidFill>
                  <a:srgbClr val="145092"/>
                </a:solidFill>
                <a:latin typeface="Calibri" panose="020F0502020204030204" pitchFamily="34" charset="0"/>
              </a:rPr>
              <a:t> </a:t>
            </a:r>
            <a:r>
              <a:rPr lang="it-IT" sz="1600" dirty="0">
                <a:solidFill>
                  <a:srgbClr val="145092"/>
                </a:solidFill>
                <a:latin typeface="Calibri" panose="020F0502020204030204" pitchFamily="34" charset="0"/>
              </a:rPr>
              <a:t>e di circa </a:t>
            </a:r>
            <a:r>
              <a:rPr lang="it-IT" sz="1600" b="1" dirty="0" smtClean="0">
                <a:solidFill>
                  <a:srgbClr val="145092"/>
                </a:solidFill>
                <a:latin typeface="Calibri" panose="020F0502020204030204" pitchFamily="34" charset="0"/>
              </a:rPr>
              <a:t>1.000 tonnellate/anno </a:t>
            </a:r>
            <a:r>
              <a:rPr lang="it-IT" sz="1600" b="1" dirty="0">
                <a:solidFill>
                  <a:srgbClr val="145092"/>
                </a:solidFill>
                <a:latin typeface="Calibri" panose="020F0502020204030204" pitchFamily="34" charset="0"/>
              </a:rPr>
              <a:t>di NO</a:t>
            </a:r>
            <a:r>
              <a:rPr lang="it-IT" sz="1600" b="1" baseline="-25000" dirty="0">
                <a:solidFill>
                  <a:srgbClr val="145092"/>
                </a:solidFill>
                <a:latin typeface="Calibri" panose="020F0502020204030204" pitchFamily="34" charset="0"/>
              </a:rPr>
              <a:t>x</a:t>
            </a:r>
            <a:r>
              <a:rPr lang="it-IT" sz="1600" b="1" dirty="0">
                <a:solidFill>
                  <a:srgbClr val="145092"/>
                </a:solidFill>
                <a:latin typeface="Calibri" panose="020F0502020204030204" pitchFamily="34" charset="0"/>
              </a:rPr>
              <a:t> </a:t>
            </a:r>
            <a:r>
              <a:rPr lang="it-IT" sz="1600" dirty="0">
                <a:solidFill>
                  <a:srgbClr val="145092"/>
                </a:solidFill>
                <a:latin typeface="Calibri" panose="020F0502020204030204" pitchFamily="34" charset="0"/>
              </a:rPr>
              <a:t>(come noto precursore della formazione di polveri sottili</a:t>
            </a:r>
            <a:r>
              <a:rPr lang="it-IT" sz="1600" dirty="0" smtClean="0">
                <a:solidFill>
                  <a:srgbClr val="145092"/>
                </a:solidFill>
                <a:latin typeface="Calibri" panose="020F0502020204030204" pitchFamily="34" charset="0"/>
              </a:rPr>
              <a:t>), contribuendo in maniera significativa al processo di </a:t>
            </a:r>
            <a:r>
              <a:rPr lang="it-IT" sz="1600" u="sng" dirty="0" err="1" smtClean="0">
                <a:solidFill>
                  <a:srgbClr val="145092"/>
                </a:solidFill>
                <a:latin typeface="Calibri" panose="020F0502020204030204" pitchFamily="34" charset="0"/>
              </a:rPr>
              <a:t>decarbonizzazione</a:t>
            </a:r>
            <a:r>
              <a:rPr lang="it-IT" sz="1600" u="sng" dirty="0" smtClean="0">
                <a:solidFill>
                  <a:srgbClr val="145092"/>
                </a:solidFill>
                <a:latin typeface="Calibri" panose="020F0502020204030204" pitchFamily="34" charset="0"/>
              </a:rPr>
              <a:t> del settore dei trasporti</a:t>
            </a:r>
            <a:r>
              <a:rPr lang="it-IT" sz="1600" dirty="0" smtClean="0">
                <a:solidFill>
                  <a:srgbClr val="145092"/>
                </a:solidFill>
                <a:latin typeface="Calibri" panose="020F0502020204030204" pitchFamily="34" charset="0"/>
              </a:rPr>
              <a:t> ed al </a:t>
            </a:r>
            <a:r>
              <a:rPr lang="it-IT" sz="1600" u="sng" dirty="0" smtClean="0">
                <a:solidFill>
                  <a:srgbClr val="145092"/>
                </a:solidFill>
                <a:latin typeface="Calibri" panose="020F0502020204030204" pitchFamily="34" charset="0"/>
              </a:rPr>
              <a:t>miglioramento della qualità dell’aria</a:t>
            </a:r>
            <a:r>
              <a:rPr lang="it-IT" sz="1600" dirty="0" smtClean="0">
                <a:solidFill>
                  <a:srgbClr val="145092"/>
                </a:solidFill>
                <a:latin typeface="Calibri" panose="020F0502020204030204" pitchFamily="34" charset="0"/>
              </a:rPr>
              <a:t>;</a:t>
            </a:r>
            <a:endParaRPr lang="it-IT" sz="1600" dirty="0"/>
          </a:p>
        </p:txBody>
      </p:sp>
      <p:sp>
        <p:nvSpPr>
          <p:cNvPr id="8" name="Rettangolo 7"/>
          <p:cNvSpPr/>
          <p:nvPr/>
        </p:nvSpPr>
        <p:spPr>
          <a:xfrm>
            <a:off x="809368" y="5239256"/>
            <a:ext cx="8155120" cy="1077218"/>
          </a:xfrm>
          <a:prstGeom prst="rect">
            <a:avLst/>
          </a:prstGeom>
        </p:spPr>
        <p:txBody>
          <a:bodyPr wrap="square">
            <a:spAutoFit/>
          </a:bodyPr>
          <a:lstStyle/>
          <a:p>
            <a:pPr marL="342900" lvl="0" indent="-342900" algn="just" eaLnBrk="0" fontAlgn="base" hangingPunct="0">
              <a:spcBef>
                <a:spcPct val="20000"/>
              </a:spcBef>
              <a:spcAft>
                <a:spcPct val="0"/>
              </a:spcAft>
              <a:buFontTx/>
              <a:buChar char="•"/>
            </a:pPr>
            <a:r>
              <a:rPr lang="it-IT" sz="1600" b="1" kern="0" dirty="0">
                <a:solidFill>
                  <a:srgbClr val="145092"/>
                </a:solidFill>
                <a:latin typeface="Calibri" panose="020F0502020204030204" pitchFamily="34" charset="0"/>
              </a:rPr>
              <a:t>Sociale</a:t>
            </a:r>
            <a:r>
              <a:rPr lang="it-IT" sz="1600" kern="0" dirty="0">
                <a:solidFill>
                  <a:srgbClr val="145092"/>
                </a:solidFill>
                <a:latin typeface="Calibri" panose="020F0502020204030204" pitchFamily="34" charset="0"/>
              </a:rPr>
              <a:t>: l’operazione di conversione del veicolo risulta essere di importi molto contenuti ed accessibili a tutti i proprietari di veicoli, </a:t>
            </a:r>
            <a:r>
              <a:rPr lang="it-IT" sz="1600" kern="0" dirty="0" smtClean="0">
                <a:solidFill>
                  <a:srgbClr val="145092"/>
                </a:solidFill>
                <a:latin typeface="Calibri" panose="020F0502020204030204" pitchFamily="34" charset="0"/>
              </a:rPr>
              <a:t>offrendo </a:t>
            </a:r>
            <a:r>
              <a:rPr lang="it-IT" sz="1600" kern="0" dirty="0">
                <a:solidFill>
                  <a:srgbClr val="145092"/>
                </a:solidFill>
                <a:latin typeface="Calibri" panose="020F0502020204030204" pitchFamily="34" charset="0"/>
              </a:rPr>
              <a:t>la possibilità a qualsiasi consumatore di poter contribuire al processo di riduzione dell’impronta di carbonio del settore dei trasporti  migliorando, contemporaneamente, la qualità dell’aria a livello locale.</a:t>
            </a:r>
          </a:p>
        </p:txBody>
      </p:sp>
    </p:spTree>
    <p:extLst>
      <p:ext uri="{BB962C8B-B14F-4D97-AF65-F5344CB8AC3E}">
        <p14:creationId xmlns:p14="http://schemas.microsoft.com/office/powerpoint/2010/main" val="3551210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a:latin typeface="Calibri" panose="020F0502020204030204" pitchFamily="34" charset="0"/>
              </a:rPr>
              <a:t>Osservazioni al PNIEC</a:t>
            </a:r>
            <a:r>
              <a:rPr lang="it-IT" b="1" dirty="0" smtClean="0">
                <a:latin typeface="Calibri" panose="020F0502020204030204" pitchFamily="34" charset="0"/>
              </a:rPr>
              <a:t/>
            </a:r>
            <a:br>
              <a:rPr lang="it-IT" b="1" dirty="0" smtClean="0">
                <a:latin typeface="Calibri" panose="020F0502020204030204" pitchFamily="34" charset="0"/>
              </a:rPr>
            </a:br>
            <a:r>
              <a:rPr lang="it-IT" sz="2000" b="1" dirty="0" smtClean="0">
                <a:latin typeface="Calibri" panose="020F0502020204030204" pitchFamily="34" charset="0"/>
              </a:rPr>
              <a:t>Settore Trasporti GPL</a:t>
            </a:r>
            <a:br>
              <a:rPr lang="it-IT" sz="2000" b="1" dirty="0" smtClean="0">
                <a:latin typeface="Calibri" panose="020F0502020204030204" pitchFamily="34" charset="0"/>
              </a:rPr>
            </a:br>
            <a:endParaRPr lang="it-IT" sz="2000" b="1" dirty="0">
              <a:solidFill>
                <a:srgbClr val="FF0000"/>
              </a:solidFill>
              <a:latin typeface="Calibri" panose="020F0502020204030204" pitchFamily="34" charset="0"/>
            </a:endParaRPr>
          </a:p>
        </p:txBody>
      </p:sp>
      <p:sp>
        <p:nvSpPr>
          <p:cNvPr id="3" name="Segnaposto contenuto 2"/>
          <p:cNvSpPr>
            <a:spLocks noGrp="1"/>
          </p:cNvSpPr>
          <p:nvPr>
            <p:ph idx="1"/>
          </p:nvPr>
        </p:nvSpPr>
        <p:spPr>
          <a:xfrm>
            <a:off x="596431" y="1193354"/>
            <a:ext cx="8332685" cy="360040"/>
          </a:xfrm>
        </p:spPr>
        <p:txBody>
          <a:bodyPr/>
          <a:lstStyle/>
          <a:p>
            <a:pPr marL="0" lvl="0" indent="0" algn="just">
              <a:buNone/>
            </a:pPr>
            <a:r>
              <a:rPr lang="it-IT" sz="1600" dirty="0" smtClean="0">
                <a:solidFill>
                  <a:srgbClr val="145092"/>
                </a:solidFill>
                <a:latin typeface="Calibri" panose="020F0502020204030204" pitchFamily="34" charset="0"/>
                <a:ea typeface="+mj-ea"/>
                <a:cs typeface="+mj-cs"/>
              </a:rPr>
              <a:t>L’andamento degli ultimi 10 anni del mercato auto GPL è confermato anche nei primi mesi del</a:t>
            </a:r>
          </a:p>
          <a:p>
            <a:pPr marL="0" lvl="0" indent="0" algn="just">
              <a:buNone/>
            </a:pPr>
            <a:endParaRPr lang="it-IT" sz="1600" dirty="0">
              <a:solidFill>
                <a:srgbClr val="145092"/>
              </a:solidFill>
              <a:latin typeface="Calibri" panose="020F0502020204030204" pitchFamily="34" charset="0"/>
              <a:ea typeface="+mj-ea"/>
              <a:cs typeface="+mj-cs"/>
            </a:endParaRPr>
          </a:p>
          <a:p>
            <a:pPr marL="0" lvl="0" indent="0" algn="just">
              <a:buNone/>
            </a:pPr>
            <a:endParaRPr lang="it-IT" sz="1600" dirty="0" smtClean="0">
              <a:solidFill>
                <a:srgbClr val="145092"/>
              </a:solidFill>
              <a:latin typeface="Calibri" panose="020F0502020204030204" pitchFamily="34" charset="0"/>
              <a:ea typeface="+mj-ea"/>
              <a:cs typeface="+mj-cs"/>
            </a:endParaRPr>
          </a:p>
          <a:p>
            <a:pPr marL="0" lvl="0" indent="0" algn="just">
              <a:buNone/>
            </a:pPr>
            <a:endParaRPr lang="it-IT" sz="1600" dirty="0">
              <a:solidFill>
                <a:srgbClr val="145092"/>
              </a:solidFill>
              <a:latin typeface="Calibri" panose="020F0502020204030204" pitchFamily="34" charset="0"/>
              <a:ea typeface="+mj-ea"/>
              <a:cs typeface="+mj-cs"/>
            </a:endParaRPr>
          </a:p>
          <a:p>
            <a:pPr marL="0" lvl="0" indent="0" algn="just">
              <a:buNone/>
            </a:pPr>
            <a:endParaRPr lang="it-IT" sz="1600" dirty="0" smtClean="0">
              <a:solidFill>
                <a:srgbClr val="145092"/>
              </a:solidFill>
              <a:latin typeface="Calibri" panose="020F0502020204030204" pitchFamily="34" charset="0"/>
              <a:ea typeface="+mj-ea"/>
              <a:cs typeface="+mj-cs"/>
            </a:endParaRPr>
          </a:p>
          <a:p>
            <a:pPr marL="0" lvl="0" indent="0" algn="just">
              <a:buNone/>
            </a:pPr>
            <a:endParaRPr lang="it-IT" sz="1600" dirty="0">
              <a:solidFill>
                <a:srgbClr val="145092"/>
              </a:solidFill>
              <a:latin typeface="Calibri" panose="020F0502020204030204" pitchFamily="34" charset="0"/>
              <a:ea typeface="+mj-ea"/>
              <a:cs typeface="+mj-cs"/>
            </a:endParaRPr>
          </a:p>
          <a:p>
            <a:pPr marL="0" lvl="0" indent="0" algn="just">
              <a:buNone/>
            </a:pPr>
            <a:endParaRPr lang="it-IT" sz="1600" dirty="0" smtClean="0">
              <a:solidFill>
                <a:srgbClr val="145092"/>
              </a:solidFill>
              <a:latin typeface="Calibri" panose="020F0502020204030204" pitchFamily="34" charset="0"/>
              <a:ea typeface="+mj-ea"/>
              <a:cs typeface="+mj-cs"/>
            </a:endParaRPr>
          </a:p>
          <a:p>
            <a:pPr marL="0" lvl="0" indent="0" algn="just">
              <a:buNone/>
            </a:pPr>
            <a:endParaRPr lang="it-IT" sz="1600" dirty="0">
              <a:solidFill>
                <a:srgbClr val="145092"/>
              </a:solidFill>
              <a:latin typeface="Calibri" panose="020F0502020204030204" pitchFamily="34" charset="0"/>
              <a:ea typeface="+mj-ea"/>
              <a:cs typeface="+mj-cs"/>
            </a:endParaRPr>
          </a:p>
          <a:p>
            <a:pPr marL="0" lvl="0" indent="0" algn="just">
              <a:buNone/>
            </a:pPr>
            <a:endParaRPr lang="it-IT" sz="1600" dirty="0" smtClean="0">
              <a:solidFill>
                <a:srgbClr val="145092"/>
              </a:solidFill>
              <a:latin typeface="Calibri" panose="020F0502020204030204" pitchFamily="34" charset="0"/>
              <a:ea typeface="+mj-ea"/>
              <a:cs typeface="+mj-cs"/>
            </a:endParaRPr>
          </a:p>
        </p:txBody>
      </p:sp>
      <p:sp>
        <p:nvSpPr>
          <p:cNvPr id="6" name="CasellaDiTesto 5"/>
          <p:cNvSpPr txBox="1"/>
          <p:nvPr/>
        </p:nvSpPr>
        <p:spPr>
          <a:xfrm>
            <a:off x="2843808" y="6398773"/>
            <a:ext cx="4320480" cy="276999"/>
          </a:xfrm>
          <a:prstGeom prst="rect">
            <a:avLst/>
          </a:prstGeom>
          <a:noFill/>
        </p:spPr>
        <p:txBody>
          <a:bodyPr wrap="square" rtlCol="0">
            <a:spAutoFit/>
          </a:bodyPr>
          <a:lstStyle/>
          <a:p>
            <a:r>
              <a:rPr lang="it-IT" sz="1200" i="1" dirty="0" smtClean="0">
                <a:solidFill>
                  <a:srgbClr val="145092"/>
                </a:solidFill>
                <a:latin typeface="Calibri" panose="020F0502020204030204" pitchFamily="34" charset="0"/>
              </a:rPr>
              <a:t>fonte </a:t>
            </a:r>
            <a:r>
              <a:rPr lang="it-IT" sz="1200" i="1" dirty="0" err="1" smtClean="0">
                <a:solidFill>
                  <a:srgbClr val="145092"/>
                </a:solidFill>
                <a:latin typeface="Calibri" panose="020F0502020204030204" pitchFamily="34" charset="0"/>
              </a:rPr>
              <a:t>Unrae</a:t>
            </a:r>
            <a:r>
              <a:rPr lang="it-IT" sz="1200" i="1" dirty="0" smtClean="0">
                <a:solidFill>
                  <a:srgbClr val="145092"/>
                </a:solidFill>
                <a:latin typeface="Calibri" panose="020F0502020204030204" pitchFamily="34" charset="0"/>
              </a:rPr>
              <a:t>, rielaborazione Federchimica-Assogasliquidi</a:t>
            </a:r>
            <a:endParaRPr lang="it-IT" sz="1200" i="1" dirty="0"/>
          </a:p>
        </p:txBody>
      </p:sp>
      <p:graphicFrame>
        <p:nvGraphicFramePr>
          <p:cNvPr id="10" name="Grafico 9"/>
          <p:cNvGraphicFramePr>
            <a:graphicFrameLocks/>
          </p:cNvGraphicFramePr>
          <p:nvPr>
            <p:extLst>
              <p:ext uri="{D42A27DB-BD31-4B8C-83A1-F6EECF244321}">
                <p14:modId xmlns:p14="http://schemas.microsoft.com/office/powerpoint/2010/main" val="2797584976"/>
              </p:ext>
            </p:extLst>
          </p:nvPr>
        </p:nvGraphicFramePr>
        <p:xfrm>
          <a:off x="5364088" y="3645024"/>
          <a:ext cx="3456384" cy="2664296"/>
        </p:xfrm>
        <a:graphic>
          <a:graphicData uri="http://schemas.openxmlformats.org/drawingml/2006/chart">
            <c:chart xmlns:c="http://schemas.openxmlformats.org/drawingml/2006/chart" xmlns:r="http://schemas.openxmlformats.org/officeDocument/2006/relationships" r:id="rId3"/>
          </a:graphicData>
        </a:graphic>
      </p:graphicFrame>
      <p:sp>
        <p:nvSpPr>
          <p:cNvPr id="4" name="Rettangolo 3"/>
          <p:cNvSpPr/>
          <p:nvPr/>
        </p:nvSpPr>
        <p:spPr>
          <a:xfrm>
            <a:off x="612367" y="1484784"/>
            <a:ext cx="4588271" cy="3046988"/>
          </a:xfrm>
          <a:prstGeom prst="rect">
            <a:avLst/>
          </a:prstGeom>
        </p:spPr>
        <p:txBody>
          <a:bodyPr wrap="square">
            <a:spAutoFit/>
          </a:bodyPr>
          <a:lstStyle/>
          <a:p>
            <a:pPr lvl="0" algn="just" eaLnBrk="0" fontAlgn="base" hangingPunct="0">
              <a:spcBef>
                <a:spcPct val="20000"/>
              </a:spcBef>
              <a:spcAft>
                <a:spcPct val="0"/>
              </a:spcAft>
            </a:pPr>
            <a:r>
              <a:rPr lang="it-IT" sz="1600" dirty="0">
                <a:solidFill>
                  <a:srgbClr val="145092"/>
                </a:solidFill>
                <a:latin typeface="Calibri" panose="020F0502020204030204" pitchFamily="34" charset="0"/>
              </a:rPr>
              <a:t>2019 dove, </a:t>
            </a:r>
            <a:r>
              <a:rPr lang="it-IT" sz="1600" dirty="0" smtClean="0">
                <a:solidFill>
                  <a:srgbClr val="145092"/>
                </a:solidFill>
                <a:latin typeface="Calibri" panose="020F0502020204030204" pitchFamily="34" charset="0"/>
              </a:rPr>
              <a:t>comparando </a:t>
            </a:r>
            <a:r>
              <a:rPr lang="it-IT" sz="1600" dirty="0">
                <a:solidFill>
                  <a:srgbClr val="145092"/>
                </a:solidFill>
                <a:latin typeface="Calibri" panose="020F0502020204030204" pitchFamily="34" charset="0"/>
              </a:rPr>
              <a:t>i dati relativi al mese </a:t>
            </a:r>
            <a:r>
              <a:rPr lang="it-IT" sz="1600" dirty="0" smtClean="0">
                <a:solidFill>
                  <a:srgbClr val="145092"/>
                </a:solidFill>
                <a:latin typeface="Calibri" panose="020F0502020204030204" pitchFamily="34" charset="0"/>
              </a:rPr>
              <a:t>di </a:t>
            </a:r>
            <a:r>
              <a:rPr lang="it-IT" sz="1600" kern="0" dirty="0" smtClean="0">
                <a:solidFill>
                  <a:srgbClr val="145092"/>
                </a:solidFill>
                <a:latin typeface="Calibri" panose="020F0502020204030204" pitchFamily="34" charset="0"/>
              </a:rPr>
              <a:t>febbraio </a:t>
            </a:r>
            <a:r>
              <a:rPr lang="it-IT" sz="1600" kern="0" dirty="0">
                <a:solidFill>
                  <a:srgbClr val="145092"/>
                </a:solidFill>
                <a:latin typeface="Calibri" panose="020F0502020204030204" pitchFamily="34" charset="0"/>
              </a:rPr>
              <a:t>con quelli dello stesso mese  </a:t>
            </a:r>
            <a:r>
              <a:rPr lang="it-IT" sz="1600" kern="0" dirty="0" smtClean="0">
                <a:solidFill>
                  <a:srgbClr val="145092"/>
                </a:solidFill>
                <a:latin typeface="Calibri" panose="020F0502020204030204" pitchFamily="34" charset="0"/>
              </a:rPr>
              <a:t>del 2018</a:t>
            </a:r>
            <a:r>
              <a:rPr lang="it-IT" sz="1600" kern="0" dirty="0">
                <a:solidFill>
                  <a:srgbClr val="145092"/>
                </a:solidFill>
                <a:latin typeface="Calibri" panose="020F0502020204030204" pitchFamily="34" charset="0"/>
              </a:rPr>
              <a:t>, si registra una variazione negativa </a:t>
            </a:r>
            <a:r>
              <a:rPr lang="it-IT" sz="1600" kern="0" dirty="0" smtClean="0">
                <a:solidFill>
                  <a:srgbClr val="145092"/>
                </a:solidFill>
                <a:latin typeface="Calibri" panose="020F0502020204030204" pitchFamily="34" charset="0"/>
              </a:rPr>
              <a:t>nelle </a:t>
            </a:r>
            <a:r>
              <a:rPr lang="it-IT" sz="1600" kern="0" dirty="0">
                <a:solidFill>
                  <a:srgbClr val="145092"/>
                </a:solidFill>
                <a:latin typeface="Calibri" panose="020F0502020204030204" pitchFamily="34" charset="0"/>
              </a:rPr>
              <a:t>immatricolazioni Diesel pari a -22,6% </a:t>
            </a:r>
            <a:r>
              <a:rPr lang="it-IT" sz="1600" kern="0" dirty="0" smtClean="0">
                <a:solidFill>
                  <a:srgbClr val="145092"/>
                </a:solidFill>
                <a:latin typeface="Calibri" panose="020F0502020204030204" pitchFamily="34" charset="0"/>
              </a:rPr>
              <a:t>e </a:t>
            </a:r>
            <a:r>
              <a:rPr lang="it-IT" sz="1600" kern="0" dirty="0">
                <a:solidFill>
                  <a:srgbClr val="145092"/>
                </a:solidFill>
                <a:latin typeface="Calibri" panose="020F0502020204030204" pitchFamily="34" charset="0"/>
              </a:rPr>
              <a:t>di quelle a </a:t>
            </a:r>
            <a:r>
              <a:rPr lang="it-IT" sz="1600" b="1" kern="0" dirty="0">
                <a:solidFill>
                  <a:srgbClr val="145092"/>
                </a:solidFill>
                <a:latin typeface="Calibri" panose="020F0502020204030204" pitchFamily="34" charset="0"/>
              </a:rPr>
              <a:t>Gas pari a  -16,7</a:t>
            </a:r>
            <a:r>
              <a:rPr lang="it-IT" sz="1600" kern="0" dirty="0">
                <a:solidFill>
                  <a:srgbClr val="145092"/>
                </a:solidFill>
                <a:latin typeface="Calibri" panose="020F0502020204030204" pitchFamily="34" charset="0"/>
              </a:rPr>
              <a:t>%, con </a:t>
            </a:r>
            <a:r>
              <a:rPr lang="it-IT" sz="1600" kern="0" dirty="0" smtClean="0">
                <a:solidFill>
                  <a:srgbClr val="145092"/>
                </a:solidFill>
                <a:latin typeface="Calibri" panose="020F0502020204030204" pitchFamily="34" charset="0"/>
              </a:rPr>
              <a:t>un aumento </a:t>
            </a:r>
            <a:r>
              <a:rPr lang="it-IT" sz="1600" kern="0" dirty="0">
                <a:solidFill>
                  <a:srgbClr val="145092"/>
                </a:solidFill>
                <a:latin typeface="Calibri" panose="020F0502020204030204" pitchFamily="34" charset="0"/>
              </a:rPr>
              <a:t>delle </a:t>
            </a:r>
            <a:r>
              <a:rPr lang="it-IT" sz="1600" kern="0" dirty="0" smtClean="0">
                <a:solidFill>
                  <a:srgbClr val="145092"/>
                </a:solidFill>
                <a:latin typeface="Calibri" panose="020F0502020204030204" pitchFamily="34" charset="0"/>
              </a:rPr>
              <a:t>immatricolazioni benzina </a:t>
            </a:r>
            <a:r>
              <a:rPr lang="it-IT" sz="1600" kern="0" dirty="0">
                <a:solidFill>
                  <a:srgbClr val="145092"/>
                </a:solidFill>
                <a:latin typeface="Calibri" panose="020F0502020204030204" pitchFamily="34" charset="0"/>
              </a:rPr>
              <a:t>del 29,3%, ibride del 42,7% ed </a:t>
            </a:r>
            <a:r>
              <a:rPr lang="it-IT" sz="1600" kern="0" dirty="0" smtClean="0">
                <a:solidFill>
                  <a:srgbClr val="145092"/>
                </a:solidFill>
                <a:latin typeface="Calibri" panose="020F0502020204030204" pitchFamily="34" charset="0"/>
              </a:rPr>
              <a:t>elettriche del </a:t>
            </a:r>
            <a:r>
              <a:rPr lang="it-IT" sz="1600" kern="0" dirty="0">
                <a:solidFill>
                  <a:srgbClr val="145092"/>
                </a:solidFill>
                <a:latin typeface="Calibri" panose="020F0502020204030204" pitchFamily="34" charset="0"/>
              </a:rPr>
              <a:t>1,6%. Contestualmente sotto il profilo </a:t>
            </a:r>
            <a:r>
              <a:rPr lang="it-IT" sz="1600" kern="0" dirty="0" smtClean="0">
                <a:solidFill>
                  <a:srgbClr val="145092"/>
                </a:solidFill>
                <a:latin typeface="Calibri" panose="020F0502020204030204" pitchFamily="34" charset="0"/>
              </a:rPr>
              <a:t>delle emissioni </a:t>
            </a:r>
            <a:r>
              <a:rPr lang="it-IT" sz="1600" kern="0" dirty="0">
                <a:solidFill>
                  <a:srgbClr val="145092"/>
                </a:solidFill>
                <a:latin typeface="Calibri" panose="020F0502020204030204" pitchFamily="34" charset="0"/>
              </a:rPr>
              <a:t>va rilevato che la </a:t>
            </a:r>
            <a:r>
              <a:rPr lang="it-IT" sz="1600" u="sng" kern="0" dirty="0">
                <a:solidFill>
                  <a:srgbClr val="145092"/>
                </a:solidFill>
                <a:latin typeface="Calibri" panose="020F0502020204030204" pitchFamily="34" charset="0"/>
              </a:rPr>
              <a:t>CO</a:t>
            </a:r>
            <a:r>
              <a:rPr lang="it-IT" sz="1600" u="sng" kern="0" baseline="-25000" dirty="0">
                <a:solidFill>
                  <a:srgbClr val="145092"/>
                </a:solidFill>
                <a:latin typeface="Calibri" panose="020F0502020204030204" pitchFamily="34" charset="0"/>
              </a:rPr>
              <a:t>2</a:t>
            </a:r>
            <a:r>
              <a:rPr lang="it-IT" sz="1600" u="sng" kern="0" dirty="0">
                <a:solidFill>
                  <a:srgbClr val="145092"/>
                </a:solidFill>
                <a:latin typeface="Calibri" panose="020F0502020204030204" pitchFamily="34" charset="0"/>
              </a:rPr>
              <a:t> media </a:t>
            </a:r>
            <a:r>
              <a:rPr lang="it-IT" sz="1600" kern="0" dirty="0" smtClean="0">
                <a:solidFill>
                  <a:srgbClr val="145092"/>
                </a:solidFill>
                <a:latin typeface="Calibri" panose="020F0502020204030204" pitchFamily="34" charset="0"/>
              </a:rPr>
              <a:t>ponderata delle </a:t>
            </a:r>
            <a:r>
              <a:rPr lang="it-IT" sz="1600" kern="0" dirty="0">
                <a:solidFill>
                  <a:srgbClr val="145092"/>
                </a:solidFill>
                <a:latin typeface="Calibri" panose="020F0502020204030204" pitchFamily="34" charset="0"/>
              </a:rPr>
              <a:t>nuove immatricolazioni in febbraio è  </a:t>
            </a:r>
            <a:r>
              <a:rPr lang="it-IT" sz="1600" u="sng" kern="0" dirty="0">
                <a:solidFill>
                  <a:srgbClr val="145092"/>
                </a:solidFill>
                <a:latin typeface="Calibri" panose="020F0502020204030204" pitchFamily="34" charset="0"/>
              </a:rPr>
              <a:t>salita di quasi 10 punti, raggiungendo i 122,2 </a:t>
            </a:r>
            <a:r>
              <a:rPr lang="it-IT" sz="1600" u="sng" kern="0" dirty="0" smtClean="0">
                <a:solidFill>
                  <a:srgbClr val="145092"/>
                </a:solidFill>
                <a:latin typeface="Calibri" panose="020F0502020204030204" pitchFamily="34" charset="0"/>
              </a:rPr>
              <a:t>g/km rispetto </a:t>
            </a:r>
            <a:r>
              <a:rPr lang="it-IT" sz="1600" u="sng" kern="0" dirty="0">
                <a:solidFill>
                  <a:srgbClr val="145092"/>
                </a:solidFill>
                <a:latin typeface="Calibri" panose="020F0502020204030204" pitchFamily="34" charset="0"/>
              </a:rPr>
              <a:t>ai 112,7 del febbraio 2018</a:t>
            </a:r>
            <a:r>
              <a:rPr lang="it-IT" sz="1600" kern="0" dirty="0">
                <a:solidFill>
                  <a:srgbClr val="145092"/>
                </a:solidFill>
                <a:latin typeface="Calibri" panose="020F0502020204030204" pitchFamily="34" charset="0"/>
              </a:rPr>
              <a:t>, seguendo e aggravando un </a:t>
            </a:r>
            <a:r>
              <a:rPr lang="it-IT" sz="1600" kern="0" dirty="0" smtClean="0">
                <a:solidFill>
                  <a:srgbClr val="145092"/>
                </a:solidFill>
                <a:latin typeface="Calibri" panose="020F0502020204030204" pitchFamily="34" charset="0"/>
              </a:rPr>
              <a:t>trend in </a:t>
            </a:r>
            <a:r>
              <a:rPr lang="it-IT" sz="1600" dirty="0" smtClean="0">
                <a:solidFill>
                  <a:srgbClr val="145092"/>
                </a:solidFill>
                <a:latin typeface="Calibri" panose="020F0502020204030204" pitchFamily="34" charset="0"/>
              </a:rPr>
              <a:t>atto </a:t>
            </a:r>
            <a:r>
              <a:rPr lang="it-IT" sz="1600" dirty="0">
                <a:solidFill>
                  <a:srgbClr val="145092"/>
                </a:solidFill>
                <a:latin typeface="Calibri" panose="020F0502020204030204" pitchFamily="34" charset="0"/>
              </a:rPr>
              <a:t>già da diversi mesi</a:t>
            </a:r>
            <a:r>
              <a:rPr lang="it-IT" sz="1600" dirty="0" smtClean="0">
                <a:solidFill>
                  <a:srgbClr val="145092"/>
                </a:solidFill>
                <a:latin typeface="Calibri" panose="020F0502020204030204" pitchFamily="34" charset="0"/>
              </a:rPr>
              <a:t>.</a:t>
            </a:r>
            <a:endParaRPr lang="it-IT" sz="1600" kern="0" dirty="0">
              <a:solidFill>
                <a:srgbClr val="145092"/>
              </a:solidFill>
              <a:latin typeface="Calibri" panose="020F0502020204030204" pitchFamily="34" charset="0"/>
            </a:endParaRPr>
          </a:p>
        </p:txBody>
      </p:sp>
      <p:sp>
        <p:nvSpPr>
          <p:cNvPr id="7" name="Segnaposto contenuto 2"/>
          <p:cNvSpPr txBox="1">
            <a:spLocks/>
          </p:cNvSpPr>
          <p:nvPr/>
        </p:nvSpPr>
        <p:spPr bwMode="auto">
          <a:xfrm>
            <a:off x="612367" y="4538129"/>
            <a:ext cx="4516262" cy="16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a:solidFill>
                  <a:schemeClr val="bg2"/>
                </a:solidFill>
                <a:latin typeface="+mn-lt"/>
              </a:defRPr>
            </a:lvl5pPr>
            <a:lvl6pPr marL="2514600" indent="-228600" algn="l" rtl="0" fontAlgn="base">
              <a:spcBef>
                <a:spcPct val="20000"/>
              </a:spcBef>
              <a:spcAft>
                <a:spcPct val="0"/>
              </a:spcAft>
              <a:buChar char="»"/>
              <a:defRPr>
                <a:solidFill>
                  <a:schemeClr val="bg2"/>
                </a:solidFill>
                <a:latin typeface="+mn-lt"/>
              </a:defRPr>
            </a:lvl6pPr>
            <a:lvl7pPr marL="2971800" indent="-228600" algn="l" rtl="0" fontAlgn="base">
              <a:spcBef>
                <a:spcPct val="20000"/>
              </a:spcBef>
              <a:spcAft>
                <a:spcPct val="0"/>
              </a:spcAft>
              <a:buChar char="»"/>
              <a:defRPr>
                <a:solidFill>
                  <a:schemeClr val="bg2"/>
                </a:solidFill>
                <a:latin typeface="+mn-lt"/>
              </a:defRPr>
            </a:lvl7pPr>
            <a:lvl8pPr marL="3429000" indent="-228600" algn="l" rtl="0" fontAlgn="base">
              <a:spcBef>
                <a:spcPct val="20000"/>
              </a:spcBef>
              <a:spcAft>
                <a:spcPct val="0"/>
              </a:spcAft>
              <a:buChar char="»"/>
              <a:defRPr>
                <a:solidFill>
                  <a:schemeClr val="bg2"/>
                </a:solidFill>
                <a:latin typeface="+mn-lt"/>
              </a:defRPr>
            </a:lvl8pPr>
            <a:lvl9pPr marL="3886200" indent="-228600" algn="l" rtl="0" fontAlgn="base">
              <a:spcBef>
                <a:spcPct val="20000"/>
              </a:spcBef>
              <a:spcAft>
                <a:spcPct val="0"/>
              </a:spcAft>
              <a:buChar char="»"/>
              <a:defRPr>
                <a:solidFill>
                  <a:schemeClr val="bg2"/>
                </a:solidFill>
                <a:latin typeface="+mn-lt"/>
              </a:defRPr>
            </a:lvl9pPr>
          </a:lstStyle>
          <a:p>
            <a:pPr marL="0" indent="0" algn="just">
              <a:buFontTx/>
              <a:buNone/>
            </a:pPr>
            <a:r>
              <a:rPr lang="it-IT" sz="1600" b="1" kern="0" dirty="0" smtClean="0">
                <a:solidFill>
                  <a:srgbClr val="FF0000"/>
                </a:solidFill>
                <a:latin typeface="Calibri" panose="020F0502020204030204" pitchFamily="34" charset="0"/>
                <a:ea typeface="+mj-ea"/>
                <a:cs typeface="+mj-cs"/>
              </a:rPr>
              <a:t>E’ necessario adottare misure che invertano tale tendenza negativa, riconoscendo al gas (GPL e GNL) il proprio ruolo fondamentale nel contenimento delle emissioni di </a:t>
            </a:r>
            <a:r>
              <a:rPr lang="it-IT" sz="1600" b="1" kern="0" dirty="0">
                <a:solidFill>
                  <a:srgbClr val="FF0000"/>
                </a:solidFill>
                <a:latin typeface="Calibri" panose="020F0502020204030204" pitchFamily="34" charset="0"/>
              </a:rPr>
              <a:t>CO</a:t>
            </a:r>
            <a:r>
              <a:rPr lang="it-IT" sz="1600" b="1" kern="0" baseline="-25000" dirty="0">
                <a:solidFill>
                  <a:srgbClr val="FF0000"/>
                </a:solidFill>
                <a:latin typeface="Calibri" panose="020F0502020204030204" pitchFamily="34" charset="0"/>
              </a:rPr>
              <a:t>2</a:t>
            </a:r>
            <a:r>
              <a:rPr lang="it-IT" sz="1600" b="1" kern="0" dirty="0">
                <a:solidFill>
                  <a:srgbClr val="FF0000"/>
                </a:solidFill>
                <a:latin typeface="Calibri" panose="020F0502020204030204" pitchFamily="34" charset="0"/>
              </a:rPr>
              <a:t> </a:t>
            </a:r>
            <a:r>
              <a:rPr lang="it-IT" sz="1600" b="1" kern="0" dirty="0" smtClean="0">
                <a:solidFill>
                  <a:srgbClr val="FF0000"/>
                </a:solidFill>
                <a:latin typeface="Calibri" panose="020F0502020204030204" pitchFamily="34" charset="0"/>
              </a:rPr>
              <a:t>e nella considerevole riduzione delle emissioni di polveri ed altri inquinanti atmosferici.</a:t>
            </a:r>
            <a:endParaRPr lang="it-IT" sz="1600" b="1" kern="0" dirty="0" smtClean="0">
              <a:solidFill>
                <a:srgbClr val="FF0000"/>
              </a:solidFill>
              <a:latin typeface="Calibri" panose="020F0502020204030204" pitchFamily="34" charset="0"/>
              <a:ea typeface="+mj-ea"/>
              <a:cs typeface="+mj-cs"/>
            </a:endParaRPr>
          </a:p>
          <a:p>
            <a:pPr marL="0" indent="0" algn="just">
              <a:buFontTx/>
              <a:buNone/>
            </a:pPr>
            <a:endParaRPr lang="it-IT" sz="1600" kern="0" dirty="0" smtClean="0">
              <a:solidFill>
                <a:srgbClr val="145092"/>
              </a:solidFill>
              <a:latin typeface="Calibri" panose="020F0502020204030204" pitchFamily="34" charset="0"/>
              <a:ea typeface="+mj-ea"/>
              <a:cs typeface="+mj-cs"/>
            </a:endParaRPr>
          </a:p>
          <a:p>
            <a:pPr marL="0" indent="0" algn="just">
              <a:buFontTx/>
              <a:buNone/>
            </a:pPr>
            <a:endParaRPr lang="it-IT" sz="1600" kern="0" dirty="0" smtClean="0">
              <a:solidFill>
                <a:srgbClr val="145092"/>
              </a:solidFill>
              <a:latin typeface="Calibri" panose="020F0502020204030204" pitchFamily="34" charset="0"/>
              <a:ea typeface="+mj-ea"/>
              <a:cs typeface="+mj-cs"/>
            </a:endParaRPr>
          </a:p>
          <a:p>
            <a:pPr marL="0" indent="0" algn="just">
              <a:buFontTx/>
              <a:buNone/>
            </a:pPr>
            <a:endParaRPr lang="it-IT" sz="1600" kern="0" dirty="0" smtClean="0">
              <a:solidFill>
                <a:srgbClr val="145092"/>
              </a:solidFill>
              <a:latin typeface="Calibri" panose="020F0502020204030204" pitchFamily="34" charset="0"/>
              <a:ea typeface="+mj-ea"/>
              <a:cs typeface="+mj-cs"/>
            </a:endParaRPr>
          </a:p>
          <a:p>
            <a:pPr marL="0" indent="0" algn="just">
              <a:buFontTx/>
              <a:buNone/>
            </a:pPr>
            <a:endParaRPr lang="it-IT" sz="1600" kern="0" dirty="0" smtClean="0">
              <a:solidFill>
                <a:srgbClr val="145092"/>
              </a:solidFill>
              <a:latin typeface="Calibri" panose="020F0502020204030204" pitchFamily="34" charset="0"/>
              <a:ea typeface="+mj-ea"/>
              <a:cs typeface="+mj-cs"/>
            </a:endParaRPr>
          </a:p>
          <a:p>
            <a:pPr marL="0" indent="0" algn="just">
              <a:buFontTx/>
              <a:buNone/>
            </a:pPr>
            <a:endParaRPr lang="it-IT" sz="1600" kern="0" dirty="0" smtClean="0">
              <a:solidFill>
                <a:srgbClr val="145092"/>
              </a:solidFill>
              <a:latin typeface="Calibri" panose="020F0502020204030204" pitchFamily="34" charset="0"/>
              <a:ea typeface="+mj-ea"/>
              <a:cs typeface="+mj-cs"/>
            </a:endParaRPr>
          </a:p>
          <a:p>
            <a:pPr marL="0" indent="0" algn="just">
              <a:buFontTx/>
              <a:buNone/>
            </a:pPr>
            <a:endParaRPr lang="it-IT" sz="1600" kern="0" dirty="0" smtClean="0">
              <a:solidFill>
                <a:srgbClr val="145092"/>
              </a:solidFill>
              <a:latin typeface="Calibri" panose="020F0502020204030204" pitchFamily="34" charset="0"/>
              <a:ea typeface="+mj-ea"/>
              <a:cs typeface="+mj-cs"/>
            </a:endParaRPr>
          </a:p>
          <a:p>
            <a:pPr marL="0" indent="0" algn="just">
              <a:buFontTx/>
              <a:buNone/>
            </a:pPr>
            <a:endParaRPr lang="it-IT" sz="1600" kern="0" dirty="0" smtClean="0">
              <a:solidFill>
                <a:srgbClr val="145092"/>
              </a:solidFill>
              <a:latin typeface="Calibri" panose="020F0502020204030204" pitchFamily="34" charset="0"/>
              <a:ea typeface="+mj-ea"/>
              <a:cs typeface="+mj-cs"/>
            </a:endParaRPr>
          </a:p>
          <a:p>
            <a:pPr marL="0" indent="0" algn="just">
              <a:buFontTx/>
              <a:buNone/>
            </a:pPr>
            <a:endParaRPr lang="it-IT" sz="1600" kern="0" dirty="0" smtClean="0">
              <a:solidFill>
                <a:srgbClr val="145092"/>
              </a:solidFill>
              <a:latin typeface="Calibri" panose="020F0502020204030204" pitchFamily="34" charset="0"/>
              <a:ea typeface="+mj-ea"/>
              <a:cs typeface="+mj-cs"/>
            </a:endParaRPr>
          </a:p>
          <a:p>
            <a:pPr marL="0" indent="0" algn="just">
              <a:buFontTx/>
              <a:buNone/>
            </a:pPr>
            <a:endParaRPr lang="it-IT" sz="1600" kern="0" dirty="0" smtClean="0">
              <a:solidFill>
                <a:srgbClr val="145092"/>
              </a:solidFill>
              <a:latin typeface="Calibri" panose="020F0502020204030204" pitchFamily="34" charset="0"/>
              <a:ea typeface="+mj-ea"/>
              <a:cs typeface="+mj-cs"/>
            </a:endParaRPr>
          </a:p>
          <a:p>
            <a:pPr marL="0" indent="0" algn="just">
              <a:buFontTx/>
              <a:buNone/>
            </a:pPr>
            <a:endParaRPr lang="it-IT" sz="1600" kern="0" dirty="0" smtClean="0">
              <a:solidFill>
                <a:srgbClr val="145092"/>
              </a:solidFill>
              <a:latin typeface="Calibri" panose="020F0502020204030204" pitchFamily="34" charset="0"/>
              <a:ea typeface="+mj-ea"/>
              <a:cs typeface="+mj-cs"/>
            </a:endParaRPr>
          </a:p>
        </p:txBody>
      </p:sp>
      <p:graphicFrame>
        <p:nvGraphicFramePr>
          <p:cNvPr id="8" name="Grafico 7"/>
          <p:cNvGraphicFramePr>
            <a:graphicFrameLocks/>
          </p:cNvGraphicFramePr>
          <p:nvPr>
            <p:extLst>
              <p:ext uri="{D42A27DB-BD31-4B8C-83A1-F6EECF244321}">
                <p14:modId xmlns:p14="http://schemas.microsoft.com/office/powerpoint/2010/main" val="3248705638"/>
              </p:ext>
            </p:extLst>
          </p:nvPr>
        </p:nvGraphicFramePr>
        <p:xfrm>
          <a:off x="5292080" y="1570087"/>
          <a:ext cx="3636404" cy="2146945"/>
        </p:xfrm>
        <a:graphic>
          <a:graphicData uri="http://schemas.openxmlformats.org/drawingml/2006/chart">
            <c:chart xmlns:c="http://schemas.openxmlformats.org/drawingml/2006/chart" xmlns:r="http://schemas.openxmlformats.org/officeDocument/2006/relationships" r:id="rId4"/>
          </a:graphicData>
        </a:graphic>
      </p:graphicFrame>
      <p:sp>
        <p:nvSpPr>
          <p:cNvPr id="5" name="Rettangolo 4"/>
          <p:cNvSpPr/>
          <p:nvPr/>
        </p:nvSpPr>
        <p:spPr>
          <a:xfrm>
            <a:off x="501105" y="908720"/>
            <a:ext cx="3491508" cy="400110"/>
          </a:xfrm>
          <a:prstGeom prst="rect">
            <a:avLst/>
          </a:prstGeom>
        </p:spPr>
        <p:txBody>
          <a:bodyPr wrap="square">
            <a:spAutoFit/>
          </a:bodyPr>
          <a:lstStyle/>
          <a:p>
            <a:pPr lvl="0" algn="ctr" eaLnBrk="0" fontAlgn="base" hangingPunct="0">
              <a:spcBef>
                <a:spcPct val="0"/>
              </a:spcBef>
              <a:spcAft>
                <a:spcPct val="0"/>
              </a:spcAft>
            </a:pPr>
            <a:r>
              <a:rPr lang="it-IT" sz="2000" b="1" u="sng" kern="0" dirty="0">
                <a:solidFill>
                  <a:srgbClr val="FF0000"/>
                </a:solidFill>
                <a:latin typeface="Calibri" panose="020F0502020204030204" pitchFamily="34" charset="0"/>
                <a:ea typeface="+mj-ea"/>
                <a:cs typeface="+mj-cs"/>
              </a:rPr>
              <a:t>Trend negativo mercato auto</a:t>
            </a:r>
          </a:p>
        </p:txBody>
      </p:sp>
    </p:spTree>
    <p:extLst>
      <p:ext uri="{BB962C8B-B14F-4D97-AF65-F5344CB8AC3E}">
        <p14:creationId xmlns:p14="http://schemas.microsoft.com/office/powerpoint/2010/main" val="2641460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smtClean="0">
                <a:latin typeface="Calibri" panose="020F0502020204030204" pitchFamily="34" charset="0"/>
              </a:rPr>
              <a:t>Osservazioni al PNIEC</a:t>
            </a:r>
            <a:br>
              <a:rPr lang="it-IT" b="1" dirty="0" smtClean="0">
                <a:latin typeface="Calibri" panose="020F0502020204030204" pitchFamily="34" charset="0"/>
              </a:rPr>
            </a:br>
            <a:r>
              <a:rPr lang="it-IT" sz="2000" b="1" dirty="0" smtClean="0">
                <a:latin typeface="Calibri" panose="020F0502020204030204" pitchFamily="34" charset="0"/>
              </a:rPr>
              <a:t>Settore Trasporti GPL</a:t>
            </a:r>
            <a:endParaRPr lang="it-IT" b="1" dirty="0">
              <a:latin typeface="Calibri" panose="020F0502020204030204" pitchFamily="34" charset="0"/>
            </a:endParaRPr>
          </a:p>
        </p:txBody>
      </p:sp>
      <p:sp>
        <p:nvSpPr>
          <p:cNvPr id="3" name="Segnaposto contenuto 2"/>
          <p:cNvSpPr>
            <a:spLocks noGrp="1"/>
          </p:cNvSpPr>
          <p:nvPr>
            <p:ph idx="1"/>
          </p:nvPr>
        </p:nvSpPr>
        <p:spPr>
          <a:xfrm>
            <a:off x="611560" y="1124744"/>
            <a:ext cx="8135937" cy="5472608"/>
          </a:xfrm>
        </p:spPr>
        <p:txBody>
          <a:bodyPr/>
          <a:lstStyle/>
          <a:p>
            <a:pPr marL="0" indent="0" algn="just">
              <a:buNone/>
            </a:pPr>
            <a:r>
              <a:rPr lang="it-IT" sz="1600" dirty="0" smtClean="0">
                <a:solidFill>
                  <a:srgbClr val="145092"/>
                </a:solidFill>
                <a:latin typeface="Calibri" panose="020F0502020204030204" pitchFamily="34" charset="0"/>
                <a:ea typeface="+mj-ea"/>
                <a:cs typeface="+mj-cs"/>
              </a:rPr>
              <a:t>Per garantire il raggiungimento di tali obiettivi è necessario che si proceda – a nostro avviso – attraverso:</a:t>
            </a:r>
          </a:p>
          <a:p>
            <a:pPr marL="900113" algn="just">
              <a:buFont typeface="Calibri" panose="020F0502020204030204" pitchFamily="34" charset="0"/>
              <a:buChar char="–"/>
            </a:pPr>
            <a:r>
              <a:rPr lang="it-IT" sz="1600" dirty="0" smtClean="0">
                <a:solidFill>
                  <a:srgbClr val="145092"/>
                </a:solidFill>
                <a:latin typeface="Calibri" panose="020F0502020204030204" pitchFamily="34" charset="0"/>
                <a:ea typeface="+mj-ea"/>
                <a:cs typeface="+mj-cs"/>
              </a:rPr>
              <a:t>misure </a:t>
            </a:r>
            <a:r>
              <a:rPr lang="it-IT" sz="1600" dirty="0">
                <a:solidFill>
                  <a:srgbClr val="145092"/>
                </a:solidFill>
                <a:latin typeface="Calibri" panose="020F0502020204030204" pitchFamily="34" charset="0"/>
                <a:ea typeface="+mj-ea"/>
                <a:cs typeface="+mj-cs"/>
              </a:rPr>
              <a:t>di promozione per l’acquisto di veicoli a gas e per la </a:t>
            </a:r>
            <a:r>
              <a:rPr lang="it-IT" sz="1600" dirty="0" smtClean="0">
                <a:solidFill>
                  <a:srgbClr val="145092"/>
                </a:solidFill>
                <a:latin typeface="Calibri" panose="020F0502020204030204" pitchFamily="34" charset="0"/>
                <a:ea typeface="+mj-ea"/>
                <a:cs typeface="+mj-cs"/>
              </a:rPr>
              <a:t>conversione </a:t>
            </a:r>
            <a:r>
              <a:rPr lang="it-IT" sz="1600" dirty="0">
                <a:solidFill>
                  <a:srgbClr val="145092"/>
                </a:solidFill>
                <a:latin typeface="Calibri" panose="020F0502020204030204" pitchFamily="34" charset="0"/>
                <a:ea typeface="+mj-ea"/>
                <a:cs typeface="+mj-cs"/>
              </a:rPr>
              <a:t>a gas del parco auto </a:t>
            </a:r>
            <a:r>
              <a:rPr lang="it-IT" sz="1600" dirty="0" smtClean="0">
                <a:solidFill>
                  <a:srgbClr val="145092"/>
                </a:solidFill>
                <a:latin typeface="Calibri" panose="020F0502020204030204" pitchFamily="34" charset="0"/>
                <a:ea typeface="+mj-ea"/>
                <a:cs typeface="+mj-cs"/>
              </a:rPr>
              <a:t>circolante; </a:t>
            </a:r>
          </a:p>
          <a:p>
            <a:pPr marL="900113" algn="just">
              <a:buFont typeface="Calibri" panose="020F0502020204030204" pitchFamily="34" charset="0"/>
              <a:buChar char="–"/>
            </a:pPr>
            <a:r>
              <a:rPr lang="it-IT" sz="1600" dirty="0" smtClean="0">
                <a:solidFill>
                  <a:srgbClr val="145092"/>
                </a:solidFill>
                <a:latin typeface="Calibri" panose="020F0502020204030204" pitchFamily="34" charset="0"/>
                <a:ea typeface="+mj-ea"/>
                <a:cs typeface="+mj-cs"/>
              </a:rPr>
              <a:t>stabilità </a:t>
            </a:r>
            <a:r>
              <a:rPr lang="it-IT" sz="1600" dirty="0">
                <a:solidFill>
                  <a:srgbClr val="145092"/>
                </a:solidFill>
                <a:latin typeface="Calibri" panose="020F0502020204030204" pitchFamily="34" charset="0"/>
                <a:ea typeface="+mj-ea"/>
                <a:cs typeface="+mj-cs"/>
              </a:rPr>
              <a:t>del quadro fiscale in materia di accise;</a:t>
            </a:r>
          </a:p>
          <a:p>
            <a:pPr marL="900113" algn="just">
              <a:buFont typeface="Calibri" panose="020F0502020204030204" pitchFamily="34" charset="0"/>
              <a:buChar char="–"/>
            </a:pPr>
            <a:r>
              <a:rPr lang="it-IT" sz="1600" dirty="0" smtClean="0">
                <a:solidFill>
                  <a:srgbClr val="145092"/>
                </a:solidFill>
                <a:latin typeface="Calibri" panose="020F0502020204030204" pitchFamily="34" charset="0"/>
                <a:ea typeface="+mj-ea"/>
                <a:cs typeface="+mj-cs"/>
              </a:rPr>
              <a:t>misure di </a:t>
            </a:r>
            <a:r>
              <a:rPr lang="it-IT" sz="1600" dirty="0" err="1" smtClean="0">
                <a:solidFill>
                  <a:srgbClr val="145092"/>
                </a:solidFill>
                <a:latin typeface="Calibri" panose="020F0502020204030204" pitchFamily="34" charset="0"/>
                <a:ea typeface="+mj-ea"/>
                <a:cs typeface="+mj-cs"/>
              </a:rPr>
              <a:t>premialità</a:t>
            </a:r>
            <a:r>
              <a:rPr lang="it-IT" sz="1600" dirty="0" smtClean="0">
                <a:solidFill>
                  <a:srgbClr val="145092"/>
                </a:solidFill>
                <a:latin typeface="Calibri" panose="020F0502020204030204" pitchFamily="34" charset="0"/>
                <a:ea typeface="+mj-ea"/>
                <a:cs typeface="+mj-cs"/>
              </a:rPr>
              <a:t> in materia di tassa automobilistica per i veicoli alimentati a carburanti gassosi;</a:t>
            </a:r>
          </a:p>
          <a:p>
            <a:pPr marL="900113" algn="just">
              <a:buFont typeface="Calibri" panose="020F0502020204030204" pitchFamily="34" charset="0"/>
              <a:buChar char="–"/>
            </a:pPr>
            <a:r>
              <a:rPr lang="it-IT" sz="1600" dirty="0" smtClean="0">
                <a:solidFill>
                  <a:srgbClr val="145092"/>
                </a:solidFill>
                <a:latin typeface="Calibri" panose="020F0502020204030204" pitchFamily="34" charset="0"/>
                <a:ea typeface="+mj-ea"/>
                <a:cs typeface="+mj-cs"/>
              </a:rPr>
              <a:t>accesso alle ZTL e conferma dall’esclusione dai blocchi del traffico per i veicoli alimentati a carburanti gassosi;</a:t>
            </a:r>
            <a:endParaRPr lang="it-IT" sz="1600" dirty="0">
              <a:solidFill>
                <a:srgbClr val="145092"/>
              </a:solidFill>
              <a:latin typeface="Calibri" panose="020F0502020204030204" pitchFamily="34" charset="0"/>
              <a:ea typeface="+mj-ea"/>
              <a:cs typeface="+mj-cs"/>
            </a:endParaRPr>
          </a:p>
          <a:p>
            <a:pPr marL="900113" algn="just">
              <a:buFont typeface="Calibri" panose="020F0502020204030204" pitchFamily="34" charset="0"/>
              <a:buChar char="–"/>
            </a:pPr>
            <a:r>
              <a:rPr lang="it-IT" sz="1600" dirty="0" smtClean="0">
                <a:solidFill>
                  <a:srgbClr val="145092"/>
                </a:solidFill>
                <a:latin typeface="Calibri" panose="020F0502020204030204" pitchFamily="34" charset="0"/>
                <a:ea typeface="+mj-ea"/>
                <a:cs typeface="+mj-cs"/>
              </a:rPr>
              <a:t>semplificazione delle procedure di sostituzione dei serbatoi dei veicoli a GPL</a:t>
            </a:r>
            <a:r>
              <a:rPr lang="it-IT" sz="1600" dirty="0">
                <a:solidFill>
                  <a:srgbClr val="145092"/>
                </a:solidFill>
                <a:latin typeface="Calibri" panose="020F0502020204030204" pitchFamily="34" charset="0"/>
                <a:ea typeface="+mj-ea"/>
                <a:cs typeface="+mj-cs"/>
              </a:rPr>
              <a:t>, al fine di garantire al consumatore finale una soluzione di continuità nell’utilizzo del veicolo</a:t>
            </a:r>
            <a:r>
              <a:rPr lang="it-IT" sz="1600" dirty="0" smtClean="0">
                <a:solidFill>
                  <a:srgbClr val="145092"/>
                </a:solidFill>
                <a:latin typeface="Calibri" panose="020F0502020204030204" pitchFamily="34" charset="0"/>
                <a:ea typeface="+mj-ea"/>
                <a:cs typeface="+mj-cs"/>
              </a:rPr>
              <a:t>;</a:t>
            </a:r>
          </a:p>
          <a:p>
            <a:pPr marL="900113" lvl="0" algn="just">
              <a:buFont typeface="Calibri" panose="020F0502020204030204" pitchFamily="34" charset="0"/>
              <a:buChar char="–"/>
            </a:pPr>
            <a:r>
              <a:rPr lang="it-IT" sz="1600" dirty="0">
                <a:solidFill>
                  <a:srgbClr val="145092"/>
                </a:solidFill>
                <a:latin typeface="Calibri" panose="020F0502020204030204" pitchFamily="34" charset="0"/>
              </a:rPr>
              <a:t>estendere anche al GPL quanto previsto dall’art. 18 comma 10 del D.lgs. 257/16 (c.d. DAFI), in merito all’obbligo previsto per le pubbliche amministrazioni nazionali, regionali e locali (nonché i gestori di servizi di pubblica utilità), di sostituire una percentuale della propria flotta con veicoli ambientalmente più performanti al momento del rinnovo del parco mezzi. La misura si ritiene fondamentale soprattutto in considerazione del contributo che il GPL potrà fornire per la riduzione dell’impatto ambientale e dell’impronta di carbonio del settore del trasporto leggero, anche in virtù dell’aumento previsto nel PNIEC delle suddette percentuale di obbligo previste dalla DAFI;</a:t>
            </a:r>
          </a:p>
          <a:p>
            <a:pPr marL="900113" algn="just">
              <a:buFont typeface="Calibri" panose="020F0502020204030204" pitchFamily="34" charset="0"/>
              <a:buChar char="–"/>
            </a:pPr>
            <a:endParaRPr lang="it-IT" sz="1600" dirty="0" smtClean="0">
              <a:solidFill>
                <a:srgbClr val="145092"/>
              </a:solidFill>
              <a:latin typeface="Calibri" panose="020F0502020204030204" pitchFamily="34" charset="0"/>
              <a:ea typeface="+mj-ea"/>
              <a:cs typeface="+mj-cs"/>
            </a:endParaRPr>
          </a:p>
          <a:p>
            <a:pPr marL="0" indent="0" algn="just">
              <a:buNone/>
            </a:pPr>
            <a:endParaRPr lang="it-IT" sz="1600" b="1" u="sng" dirty="0" smtClean="0">
              <a:solidFill>
                <a:srgbClr val="145092"/>
              </a:solidFill>
              <a:latin typeface="Calibri" panose="020F0502020204030204" pitchFamily="34" charset="0"/>
              <a:ea typeface="+mj-ea"/>
              <a:cs typeface="+mj-cs"/>
            </a:endParaRPr>
          </a:p>
          <a:p>
            <a:pPr marL="0" indent="0" algn="just">
              <a:buNone/>
            </a:pPr>
            <a:endParaRPr lang="it-IT" u="sng" dirty="0"/>
          </a:p>
        </p:txBody>
      </p:sp>
    </p:spTree>
    <p:extLst>
      <p:ext uri="{BB962C8B-B14F-4D97-AF65-F5344CB8AC3E}">
        <p14:creationId xmlns:p14="http://schemas.microsoft.com/office/powerpoint/2010/main" val="3210589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8135937" cy="1143000"/>
          </a:xfrm>
        </p:spPr>
        <p:txBody>
          <a:bodyPr/>
          <a:lstStyle/>
          <a:p>
            <a:r>
              <a:rPr lang="it-IT" b="1" dirty="0">
                <a:latin typeface="Calibri" panose="020F0502020204030204" pitchFamily="34" charset="0"/>
              </a:rPr>
              <a:t>Osservazioni al </a:t>
            </a:r>
            <a:r>
              <a:rPr lang="it-IT" b="1" dirty="0" smtClean="0">
                <a:latin typeface="Calibri" panose="020F0502020204030204" pitchFamily="34" charset="0"/>
              </a:rPr>
              <a:t>PNIEC</a:t>
            </a:r>
            <a:endParaRPr lang="it-IT" b="1" dirty="0">
              <a:latin typeface="Calibri" panose="020F0502020204030204" pitchFamily="34" charset="0"/>
            </a:endParaRPr>
          </a:p>
        </p:txBody>
      </p:sp>
      <p:sp>
        <p:nvSpPr>
          <p:cNvPr id="4" name="Segnaposto contenuto 2"/>
          <p:cNvSpPr>
            <a:spLocks noGrp="1"/>
          </p:cNvSpPr>
          <p:nvPr>
            <p:ph idx="1"/>
          </p:nvPr>
        </p:nvSpPr>
        <p:spPr>
          <a:xfrm>
            <a:off x="553767" y="764704"/>
            <a:ext cx="8485305" cy="1220061"/>
          </a:xfrm>
        </p:spPr>
        <p:txBody>
          <a:bodyPr/>
          <a:lstStyle/>
          <a:p>
            <a:pPr marL="0" indent="0" algn="just">
              <a:buNone/>
            </a:pPr>
            <a:r>
              <a:rPr lang="it-IT" sz="2000" b="1" u="sng" dirty="0">
                <a:solidFill>
                  <a:srgbClr val="145092"/>
                </a:solidFill>
                <a:latin typeface="Calibri" panose="020F0502020204030204" pitchFamily="34" charset="0"/>
                <a:ea typeface="+mj-ea"/>
                <a:cs typeface="+mj-cs"/>
              </a:rPr>
              <a:t>Settore </a:t>
            </a:r>
            <a:r>
              <a:rPr lang="it-IT" sz="2000" b="1" u="sng" dirty="0" smtClean="0">
                <a:solidFill>
                  <a:srgbClr val="145092"/>
                </a:solidFill>
                <a:latin typeface="Calibri" panose="020F0502020204030204" pitchFamily="34" charset="0"/>
                <a:ea typeface="+mj-ea"/>
                <a:cs typeface="+mj-cs"/>
              </a:rPr>
              <a:t>Termico</a:t>
            </a:r>
          </a:p>
          <a:p>
            <a:pPr marL="0" indent="0" algn="just">
              <a:buNone/>
            </a:pPr>
            <a:r>
              <a:rPr lang="it-IT" sz="1600" dirty="0" smtClean="0">
                <a:solidFill>
                  <a:srgbClr val="145092"/>
                </a:solidFill>
                <a:latin typeface="Calibri" panose="020F0502020204030204" pitchFamily="34" charset="0"/>
                <a:ea typeface="+mj-ea"/>
                <a:cs typeface="+mj-cs"/>
              </a:rPr>
              <a:t>Il ruolo del gas è fondamentale per traguardare gli obiettivi della riduzione dell’inquinamento atmosferico e nel contempo contenere le emissioni di </a:t>
            </a:r>
            <a:r>
              <a:rPr lang="it-IT" sz="1600" dirty="0" smtClean="0">
                <a:solidFill>
                  <a:srgbClr val="145092"/>
                </a:solidFill>
                <a:latin typeface="Calibri" panose="020F0502020204030204" pitchFamily="34" charset="0"/>
              </a:rPr>
              <a:t>CO</a:t>
            </a:r>
            <a:r>
              <a:rPr lang="it-IT" sz="1600" baseline="-25000" dirty="0" smtClean="0">
                <a:solidFill>
                  <a:srgbClr val="145092"/>
                </a:solidFill>
                <a:latin typeface="Calibri" panose="020F0502020204030204" pitchFamily="34" charset="0"/>
              </a:rPr>
              <a:t>2.</a:t>
            </a:r>
            <a:endParaRPr lang="it-IT" sz="1600" dirty="0" smtClean="0">
              <a:solidFill>
                <a:srgbClr val="145092"/>
              </a:solidFill>
              <a:latin typeface="Calibri" panose="020F0502020204030204" pitchFamily="34" charset="0"/>
              <a:ea typeface="+mj-ea"/>
              <a:cs typeface="+mj-cs"/>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719" y="2286906"/>
            <a:ext cx="6540857" cy="3914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ttangolo 12"/>
          <p:cNvSpPr/>
          <p:nvPr/>
        </p:nvSpPr>
        <p:spPr>
          <a:xfrm>
            <a:off x="539552" y="1618966"/>
            <a:ext cx="8352928" cy="584775"/>
          </a:xfrm>
          <a:prstGeom prst="rect">
            <a:avLst/>
          </a:prstGeom>
        </p:spPr>
        <p:txBody>
          <a:bodyPr wrap="square">
            <a:spAutoFit/>
          </a:bodyPr>
          <a:lstStyle/>
          <a:p>
            <a:pPr algn="just" eaLnBrk="0" fontAlgn="base" hangingPunct="0">
              <a:spcBef>
                <a:spcPct val="20000"/>
              </a:spcBef>
              <a:spcAft>
                <a:spcPct val="0"/>
              </a:spcAft>
            </a:pPr>
            <a:r>
              <a:rPr lang="it-IT" sz="1600" kern="0" dirty="0">
                <a:solidFill>
                  <a:srgbClr val="145092"/>
                </a:solidFill>
                <a:latin typeface="Calibri" panose="020F0502020204030204" pitchFamily="34" charset="0"/>
              </a:rPr>
              <a:t>Nell’</a:t>
            </a:r>
            <a:r>
              <a:rPr lang="it-IT" sz="1600" kern="0" dirty="0" err="1">
                <a:solidFill>
                  <a:srgbClr val="145092"/>
                </a:solidFill>
                <a:latin typeface="Calibri" panose="020F0502020204030204" pitchFamily="34" charset="0"/>
              </a:rPr>
              <a:t>infografica</a:t>
            </a:r>
            <a:r>
              <a:rPr lang="it-IT" sz="1600" kern="0" dirty="0">
                <a:solidFill>
                  <a:srgbClr val="145092"/>
                </a:solidFill>
                <a:latin typeface="Calibri" panose="020F0502020204030204" pitchFamily="34" charset="0"/>
              </a:rPr>
              <a:t> riportata, </a:t>
            </a:r>
            <a:r>
              <a:rPr lang="it-IT" sz="1600" kern="0" dirty="0" smtClean="0">
                <a:solidFill>
                  <a:srgbClr val="145092"/>
                </a:solidFill>
                <a:latin typeface="Calibri" panose="020F0502020204030204" pitchFamily="34" charset="0"/>
              </a:rPr>
              <a:t>si </a:t>
            </a:r>
            <a:r>
              <a:rPr lang="it-IT" sz="1600" kern="0" dirty="0">
                <a:solidFill>
                  <a:srgbClr val="145092"/>
                </a:solidFill>
                <a:latin typeface="Calibri" panose="020F0502020204030204" pitchFamily="34" charset="0"/>
              </a:rPr>
              <a:t>può infatti vedere come per </a:t>
            </a:r>
            <a:r>
              <a:rPr lang="it-IT" sz="1600" kern="0" dirty="0" smtClean="0">
                <a:solidFill>
                  <a:srgbClr val="145092"/>
                </a:solidFill>
                <a:latin typeface="Calibri" panose="020F0502020204030204" pitchFamily="34" charset="0"/>
              </a:rPr>
              <a:t>produrre </a:t>
            </a:r>
            <a:r>
              <a:rPr lang="it-IT" sz="1600" kern="0" dirty="0">
                <a:solidFill>
                  <a:srgbClr val="145092"/>
                </a:solidFill>
                <a:latin typeface="Calibri" panose="020F0502020204030204" pitchFamily="34" charset="0"/>
              </a:rPr>
              <a:t>100 grammi di particolato (PM) siano necessarie più di </a:t>
            </a:r>
            <a:r>
              <a:rPr lang="it-IT" sz="1600" b="1" kern="0" dirty="0">
                <a:solidFill>
                  <a:srgbClr val="145092"/>
                </a:solidFill>
                <a:latin typeface="Calibri" panose="020F0502020204030204" pitchFamily="34" charset="0"/>
              </a:rPr>
              <a:t>46.000 ore</a:t>
            </a:r>
            <a:r>
              <a:rPr lang="it-IT" sz="1600" kern="0" dirty="0">
                <a:solidFill>
                  <a:srgbClr val="145092"/>
                </a:solidFill>
                <a:latin typeface="Calibri" panose="020F0502020204030204" pitchFamily="34" charset="0"/>
              </a:rPr>
              <a:t> </a:t>
            </a:r>
            <a:r>
              <a:rPr lang="it-IT" sz="1600" b="1" kern="0" dirty="0">
                <a:solidFill>
                  <a:srgbClr val="145092"/>
                </a:solidFill>
                <a:latin typeface="Calibri" panose="020F0502020204030204" pitchFamily="34" charset="0"/>
              </a:rPr>
              <a:t>di funzionamento </a:t>
            </a:r>
            <a:r>
              <a:rPr lang="it-IT" sz="1600" b="1" kern="0" dirty="0" smtClean="0">
                <a:solidFill>
                  <a:srgbClr val="145092"/>
                </a:solidFill>
                <a:latin typeface="Calibri" panose="020F0502020204030204" pitchFamily="34" charset="0"/>
              </a:rPr>
              <a:t>di </a:t>
            </a:r>
            <a:r>
              <a:rPr lang="it-IT" sz="1600" b="1" kern="0" dirty="0">
                <a:solidFill>
                  <a:srgbClr val="145092"/>
                </a:solidFill>
                <a:latin typeface="Calibri" panose="020F0502020204030204" pitchFamily="34" charset="0"/>
              </a:rPr>
              <a:t>una caldaia a gas</a:t>
            </a:r>
            <a:r>
              <a:rPr lang="it-IT" sz="1600" kern="0" dirty="0">
                <a:solidFill>
                  <a:srgbClr val="145092"/>
                </a:solidFill>
                <a:latin typeface="Calibri" panose="020F0502020204030204" pitchFamily="34" charset="0"/>
              </a:rPr>
              <a:t> (metano o GPL), mentre </a:t>
            </a:r>
          </a:p>
        </p:txBody>
      </p:sp>
      <p:sp>
        <p:nvSpPr>
          <p:cNvPr id="6" name="CasellaDiTesto 5"/>
          <p:cNvSpPr txBox="1"/>
          <p:nvPr/>
        </p:nvSpPr>
        <p:spPr>
          <a:xfrm>
            <a:off x="539552" y="6581001"/>
            <a:ext cx="4176464" cy="276999"/>
          </a:xfrm>
          <a:prstGeom prst="rect">
            <a:avLst/>
          </a:prstGeom>
          <a:solidFill>
            <a:schemeClr val="bg1"/>
          </a:solidFill>
        </p:spPr>
        <p:txBody>
          <a:bodyPr wrap="square" rtlCol="0">
            <a:spAutoFit/>
          </a:bodyPr>
          <a:lstStyle/>
          <a:p>
            <a:r>
              <a:rPr lang="it-IT" sz="1200" i="1" dirty="0" smtClean="0">
                <a:solidFill>
                  <a:srgbClr val="145092"/>
                </a:solidFill>
                <a:latin typeface="Calibri" panose="020F0502020204030204" pitchFamily="34" charset="0"/>
              </a:rPr>
              <a:t>fonte </a:t>
            </a:r>
            <a:r>
              <a:rPr lang="it-IT" sz="1200" i="1" dirty="0" err="1" smtClean="0">
                <a:solidFill>
                  <a:srgbClr val="145092"/>
                </a:solidFill>
                <a:latin typeface="Calibri" panose="020F0502020204030204" pitchFamily="34" charset="0"/>
              </a:rPr>
              <a:t>Innovhub</a:t>
            </a:r>
            <a:r>
              <a:rPr lang="it-IT" sz="1200" i="1" dirty="0" smtClean="0">
                <a:solidFill>
                  <a:srgbClr val="145092"/>
                </a:solidFill>
                <a:latin typeface="Calibri" panose="020F0502020204030204" pitchFamily="34" charset="0"/>
              </a:rPr>
              <a:t>, rielaborazione Federchimica-Assogasliquidi</a:t>
            </a:r>
            <a:endParaRPr lang="it-IT" sz="1200" i="1" dirty="0"/>
          </a:p>
        </p:txBody>
      </p:sp>
      <p:sp>
        <p:nvSpPr>
          <p:cNvPr id="5" name="Rettangolo 4"/>
          <p:cNvSpPr/>
          <p:nvPr/>
        </p:nvSpPr>
        <p:spPr>
          <a:xfrm>
            <a:off x="7056705" y="2203741"/>
            <a:ext cx="2087295" cy="4081117"/>
          </a:xfrm>
          <a:prstGeom prst="rect">
            <a:avLst/>
          </a:prstGeom>
        </p:spPr>
        <p:txBody>
          <a:bodyPr wrap="square">
            <a:spAutoFit/>
          </a:bodyPr>
          <a:lstStyle/>
          <a:p>
            <a:pPr lvl="0" algn="just" eaLnBrk="0" fontAlgn="base" hangingPunct="0">
              <a:spcBef>
                <a:spcPct val="20000"/>
              </a:spcBef>
              <a:spcAft>
                <a:spcPct val="0"/>
              </a:spcAft>
            </a:pPr>
            <a:r>
              <a:rPr lang="it-IT" sz="1600" kern="0" dirty="0">
                <a:solidFill>
                  <a:srgbClr val="145092"/>
                </a:solidFill>
                <a:latin typeface="Calibri" panose="020F0502020204030204" pitchFamily="34" charset="0"/>
              </a:rPr>
              <a:t>ne servano solamente </a:t>
            </a:r>
            <a:r>
              <a:rPr lang="it-IT" sz="1600" b="1" kern="0" dirty="0">
                <a:solidFill>
                  <a:srgbClr val="145092"/>
                </a:solidFill>
                <a:latin typeface="Calibri" panose="020F0502020204030204" pitchFamily="34" charset="0"/>
              </a:rPr>
              <a:t>32 per una stufa a </a:t>
            </a:r>
            <a:r>
              <a:rPr lang="it-IT" sz="1600" b="1" kern="0" dirty="0" err="1">
                <a:solidFill>
                  <a:srgbClr val="145092"/>
                </a:solidFill>
                <a:latin typeface="Calibri" panose="020F0502020204030204" pitchFamily="34" charset="0"/>
              </a:rPr>
              <a:t>pellet</a:t>
            </a:r>
            <a:r>
              <a:rPr lang="it-IT" sz="1600" b="1" kern="0" dirty="0">
                <a:solidFill>
                  <a:srgbClr val="145092"/>
                </a:solidFill>
                <a:latin typeface="Calibri" panose="020F0502020204030204" pitchFamily="34" charset="0"/>
              </a:rPr>
              <a:t> </a:t>
            </a:r>
            <a:r>
              <a:rPr lang="it-IT" sz="1600" kern="0" dirty="0">
                <a:solidFill>
                  <a:srgbClr val="145092"/>
                </a:solidFill>
                <a:latin typeface="Calibri" panose="020F0502020204030204" pitchFamily="34" charset="0"/>
              </a:rPr>
              <a:t>ed addirittura </a:t>
            </a:r>
            <a:r>
              <a:rPr lang="it-IT" sz="1600" b="1" kern="0" dirty="0">
                <a:solidFill>
                  <a:srgbClr val="145092"/>
                </a:solidFill>
                <a:latin typeface="Calibri" panose="020F0502020204030204" pitchFamily="34" charset="0"/>
              </a:rPr>
              <a:t>7 per una a legna</a:t>
            </a:r>
            <a:r>
              <a:rPr lang="it-IT" sz="1600" kern="0" dirty="0">
                <a:solidFill>
                  <a:srgbClr val="145092"/>
                </a:solidFill>
                <a:latin typeface="Calibri" panose="020F0502020204030204" pitchFamily="34" charset="0"/>
              </a:rPr>
              <a:t>. Comparando i diversi fattori di emissione tra i diversi settori di utilizzo, si evince come le emissioni a seguito del funzionamento per 7 ore di una caldaia a legna – o 32 a </a:t>
            </a:r>
            <a:r>
              <a:rPr lang="it-IT" sz="1600" kern="0" dirty="0" err="1">
                <a:solidFill>
                  <a:srgbClr val="145092"/>
                </a:solidFill>
                <a:latin typeface="Calibri" panose="020F0502020204030204" pitchFamily="34" charset="0"/>
              </a:rPr>
              <a:t>pellet</a:t>
            </a:r>
            <a:r>
              <a:rPr lang="it-IT" sz="1600" kern="0" dirty="0">
                <a:solidFill>
                  <a:srgbClr val="145092"/>
                </a:solidFill>
                <a:latin typeface="Calibri" panose="020F0502020204030204" pitchFamily="34" charset="0"/>
              </a:rPr>
              <a:t> – </a:t>
            </a:r>
            <a:r>
              <a:rPr lang="it-IT" sz="1600" b="1" kern="0" dirty="0">
                <a:solidFill>
                  <a:srgbClr val="145092"/>
                </a:solidFill>
                <a:latin typeface="Calibri" panose="020F0502020204030204" pitchFamily="34" charset="0"/>
              </a:rPr>
              <a:t>equivalgano a 20.000 ore di funzionamento di </a:t>
            </a:r>
            <a:r>
              <a:rPr lang="it-IT" sz="1600" b="1" kern="0" dirty="0" smtClean="0">
                <a:solidFill>
                  <a:srgbClr val="145092"/>
                </a:solidFill>
                <a:latin typeface="Calibri" panose="020F0502020204030204" pitchFamily="34" charset="0"/>
              </a:rPr>
              <a:t>un’ auto </a:t>
            </a:r>
            <a:r>
              <a:rPr lang="it-IT" sz="1600" b="1" kern="0" dirty="0">
                <a:solidFill>
                  <a:srgbClr val="145092"/>
                </a:solidFill>
                <a:latin typeface="Calibri" panose="020F0502020204030204" pitchFamily="34" charset="0"/>
              </a:rPr>
              <a:t>Euro 5</a:t>
            </a:r>
            <a:r>
              <a:rPr lang="it-IT" sz="1600" kern="0" dirty="0">
                <a:solidFill>
                  <a:srgbClr val="145092"/>
                </a:solidFill>
                <a:latin typeface="Calibri" panose="020F0502020204030204" pitchFamily="34" charset="0"/>
              </a:rPr>
              <a:t>.</a:t>
            </a:r>
          </a:p>
          <a:p>
            <a:pPr lvl="0" algn="just" eaLnBrk="0" fontAlgn="base" hangingPunct="0">
              <a:spcBef>
                <a:spcPct val="20000"/>
              </a:spcBef>
              <a:spcAft>
                <a:spcPct val="0"/>
              </a:spcAft>
            </a:pPr>
            <a:endParaRPr lang="it-IT" sz="1600" kern="0" dirty="0">
              <a:solidFill>
                <a:srgbClr val="145092"/>
              </a:solidFill>
              <a:latin typeface="Calibri" panose="020F0502020204030204" pitchFamily="34" charset="0"/>
            </a:endParaRPr>
          </a:p>
        </p:txBody>
      </p:sp>
    </p:spTree>
    <p:extLst>
      <p:ext uri="{BB962C8B-B14F-4D97-AF65-F5344CB8AC3E}">
        <p14:creationId xmlns:p14="http://schemas.microsoft.com/office/powerpoint/2010/main" val="3670851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FEDERCHIMICA PPoint preset">
  <a:themeElements>
    <a:clrScheme name="FEDERCHIMICA PPoint pre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EDERCHIMICA PPoint prese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Tx/>
          <a:buSzTx/>
          <a:buFontTx/>
          <a:buNone/>
          <a:tabLst>
            <a:tab pos="357188" algn="l"/>
          </a:tabLst>
          <a:defRPr kumimoji="0" lang="en-US" sz="1800" b="0" i="0" u="none" strike="noStrike" cap="none" normalizeH="0" baseline="0" smtClean="0">
            <a:ln>
              <a:noFill/>
            </a:ln>
            <a:solidFill>
              <a:schemeClr val="bg2"/>
            </a:solidFill>
            <a:effectLst/>
            <a:latin typeface="Trebuchet MS" pitchFamily="34" charset="0"/>
          </a:defRPr>
        </a:defPPr>
      </a:lstStyle>
    </a:spDef>
    <a:lnDef>
      <a:spPr bwMode="auto">
        <a:xfrm>
          <a:off x="0" y="0"/>
          <a:ext cx="1" cy="1"/>
        </a:xfrm>
        <a:custGeom>
          <a:avLst/>
          <a:gdLst/>
          <a:ahLst/>
          <a:cxnLst/>
          <a:rect l="0" t="0" r="0" b="0"/>
          <a:pathLst/>
        </a:cu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Tx/>
          <a:buSzTx/>
          <a:buFontTx/>
          <a:buNone/>
          <a:tabLst>
            <a:tab pos="357188" algn="l"/>
          </a:tabLst>
          <a:defRPr kumimoji="0" lang="en-US" sz="1800" b="0" i="0" u="none" strike="noStrike" cap="none" normalizeH="0" baseline="0" smtClean="0">
            <a:ln>
              <a:noFill/>
            </a:ln>
            <a:solidFill>
              <a:schemeClr val="bg2"/>
            </a:solidFill>
            <a:effectLst/>
            <a:latin typeface="Trebuchet MS" pitchFamily="34" charset="0"/>
          </a:defRPr>
        </a:defPPr>
      </a:lstStyle>
    </a:lnDef>
  </a:objectDefaults>
  <a:extraClrSchemeLst>
    <a:extraClrScheme>
      <a:clrScheme name="FEDERCHIMICA PPoint pre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DERCHIMICA PPoint pre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DERCHIMICA PPoint pre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DERCHIMICA PPoint pre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DERCHIMICA PPoint pre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DERCHIMICA PPoint pre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DERCHIMICA PPoint pre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DERCHIMICA PPoint pre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DERCHIMICA PPoint pre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DERCHIMICA PPoint pre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DERCHIMICA PPoint pre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DERCHIMICA PPoint pre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4638</TotalTime>
  <Words>2827</Words>
  <Application>Microsoft Office PowerPoint</Application>
  <PresentationFormat>Presentazione su schermo (4:3)</PresentationFormat>
  <Paragraphs>245</Paragraphs>
  <Slides>19</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Trebuchet MS</vt:lpstr>
      <vt:lpstr>2_FEDERCHIMICA PPoint preset</vt:lpstr>
      <vt:lpstr>  Indagine conoscitiva sulle prospettive di attuazione e di adeguamento della Strategia Energetica Nazionale al Piano Nazionale Energia e Clima per il 2030  X Commissione Attività Produttive – Camera dei Deputati  Audizione di Federchimica-Assogasliquidi  Roma, 27 marzo 2019</vt:lpstr>
      <vt:lpstr>Federchimica-Assogasliquidi</vt:lpstr>
      <vt:lpstr>Federchimica-Assogasliquidi Gli impatti diretti, indiretti ed indotti in Italia</vt:lpstr>
      <vt:lpstr>Presentazione standard di PowerPoint</vt:lpstr>
      <vt:lpstr>Osservazioni al PNIEC</vt:lpstr>
      <vt:lpstr>Osservazioni al PNIEC Settore Trasporti GPL</vt:lpstr>
      <vt:lpstr>Osservazioni al PNIEC Settore Trasporti GPL </vt:lpstr>
      <vt:lpstr>Osservazioni al PNIEC Settore Trasporti GPL</vt:lpstr>
      <vt:lpstr>Osservazioni al PNIEC</vt:lpstr>
      <vt:lpstr>Osservazioni al PNIEC Settore Termico</vt:lpstr>
      <vt:lpstr>Osservazioni al PNIEC Settore Termico</vt:lpstr>
      <vt:lpstr>Osservazioni al PNIEC Settore Termico</vt:lpstr>
      <vt:lpstr>Osservazioni al PNIEC</vt:lpstr>
      <vt:lpstr>Osservazioni al PNIEC</vt:lpstr>
      <vt:lpstr>Presentazione standard di PowerPoint</vt:lpstr>
      <vt:lpstr>Presentazione standard di PowerPoint</vt:lpstr>
      <vt:lpstr>Osservazioni al PNIEC Settore GNL</vt:lpstr>
      <vt:lpstr>Osservazioni al PNIEC Settore GNL</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Matteo Lentini</dc:creator>
  <cp:lastModifiedBy>Cdd</cp:lastModifiedBy>
  <cp:revision>449</cp:revision>
  <dcterms:created xsi:type="dcterms:W3CDTF">2017-03-15T10:34:06Z</dcterms:created>
  <dcterms:modified xsi:type="dcterms:W3CDTF">2019-03-26T16:20:29Z</dcterms:modified>
</cp:coreProperties>
</file>