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7" r:id="rId5"/>
    <p:sldId id="259" r:id="rId6"/>
    <p:sldId id="263" r:id="rId7"/>
    <p:sldId id="261" r:id="rId8"/>
    <p:sldId id="278" r:id="rId9"/>
    <p:sldId id="260" r:id="rId10"/>
    <p:sldId id="270" r:id="rId11"/>
    <p:sldId id="264" r:id="rId12"/>
    <p:sldId id="267" r:id="rId13"/>
    <p:sldId id="265" r:id="rId14"/>
    <p:sldId id="268" r:id="rId15"/>
    <p:sldId id="266" r:id="rId16"/>
    <p:sldId id="271" r:id="rId17"/>
    <p:sldId id="272" r:id="rId18"/>
    <p:sldId id="273" r:id="rId19"/>
    <p:sldId id="279" r:id="rId20"/>
    <p:sldId id="275" r:id="rId21"/>
  </p:sldIdLst>
  <p:sldSz cx="9144000" cy="6858000" type="screen4x3"/>
  <p:notesSz cx="6805613" cy="9944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45092"/>
    <a:srgbClr val="15265F"/>
    <a:srgbClr val="152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13745908996098E-2"/>
          <c:y val="3.6546446269080615E-2"/>
          <c:w val="0.82302385222887287"/>
          <c:h val="0.85232493239195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Emissioni di Gas Serra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BD9-40AA-B562-80494B732089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206-4399-903B-D0CF9ACBC01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BD9-40AA-B562-80494B73208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BD9-40AA-B562-80494B73208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BD9-40AA-B562-80494B732089}"/>
              </c:ext>
            </c:extLst>
          </c:dPt>
          <c:dLbls>
            <c:dLbl>
              <c:idx val="0"/>
              <c:layout>
                <c:manualLayout>
                  <c:x val="8.3867117067525077E-4"/>
                  <c:y val="8.4286093535684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9-40AA-B562-80494B732089}"/>
                </c:ext>
              </c:extLst>
            </c:dLbl>
            <c:dLbl>
              <c:idx val="6"/>
              <c:layout>
                <c:manualLayout>
                  <c:x val="-1.7257463003464402E-3"/>
                  <c:y val="-3.3649383019579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6-4399-903B-D0CF9ACBC011}"/>
                </c:ext>
              </c:extLst>
            </c:dLbl>
            <c:dLbl>
              <c:idx val="7"/>
              <c:layout>
                <c:manualLayout>
                  <c:x val="0"/>
                  <c:y val="5.6192203884783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+mn-lt"/>
                      </a:rPr>
                      <a:t>11,2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9-40AA-B562-80494B732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Foglio1!$A$2:$A$10</c:f>
              <c:numCache>
                <c:formatCode>General</c:formatCode>
                <c:ptCount val="9"/>
                <c:pt idx="0">
                  <c:v>1990</c:v>
                </c:pt>
                <c:pt idx="1">
                  <c:v>2005</c:v>
                </c:pt>
                <c:pt idx="2">
                  <c:v>2008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2030</c:v>
                </c:pt>
              </c:numCache>
            </c:numRef>
          </c:cat>
          <c:val>
            <c:numRef>
              <c:f>Foglio1!$B$2:$B$10</c:f>
              <c:numCache>
                <c:formatCode>#,##0.0</c:formatCode>
                <c:ptCount val="9"/>
                <c:pt idx="0" formatCode="_-* #,##0.0_-;\-* #,##0.0_-;_-* &quot;-&quot;??_-;_-@_-">
                  <c:v>30.1</c:v>
                </c:pt>
                <c:pt idx="1">
                  <c:v>21.7</c:v>
                </c:pt>
                <c:pt idx="2">
                  <c:v>13.4</c:v>
                </c:pt>
                <c:pt idx="3">
                  <c:v>10.8</c:v>
                </c:pt>
                <c:pt idx="4">
                  <c:v>10.9</c:v>
                </c:pt>
                <c:pt idx="5">
                  <c:v>11.6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9-40AA-B562-80494B732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9"/>
        <c:axId val="132850816"/>
        <c:axId val="132852352"/>
      </c:barChart>
      <c:lineChart>
        <c:grouping val="standard"/>
        <c:varyColors val="0"/>
        <c:ser>
          <c:idx val="1"/>
          <c:order val="1"/>
          <c:tx>
            <c:strRef>
              <c:f>Foglio1!$C$1</c:f>
              <c:strCache>
                <c:ptCount val="1"/>
                <c:pt idx="0">
                  <c:v>Emissioni Specifiche</c:v>
                </c:pt>
              </c:strCache>
            </c:strRef>
          </c:tx>
          <c:spPr>
            <a:ln w="44450">
              <a:solidFill>
                <a:srgbClr val="00CC66"/>
              </a:solidFill>
            </a:ln>
          </c:spPr>
          <c:marker>
            <c:symbol val="circle"/>
            <c:size val="11"/>
            <c:spPr>
              <a:solidFill>
                <a:srgbClr val="00CC00"/>
              </a:solidFill>
              <a:ln cap="rnd">
                <a:solidFill>
                  <a:srgbClr val="00CC66"/>
                </a:solidFill>
              </a:ln>
            </c:spPr>
          </c:marker>
          <c:dLbls>
            <c:dLbl>
              <c:idx val="1"/>
              <c:layout>
                <c:manualLayout>
                  <c:x val="-4.8110035631660289E-2"/>
                  <c:y val="-7.7706738639883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D9-40AA-B562-80494B732089}"/>
                </c:ext>
              </c:extLst>
            </c:dLbl>
            <c:dLbl>
              <c:idx val="2"/>
              <c:layout>
                <c:manualLayout>
                  <c:x val="-4.6362171260430414E-2"/>
                  <c:y val="-5.2420246891730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D9-40AA-B562-80494B732089}"/>
                </c:ext>
              </c:extLst>
            </c:dLbl>
            <c:dLbl>
              <c:idx val="7"/>
              <c:layout>
                <c:manualLayout>
                  <c:x val="-5.2163600941573532E-2"/>
                  <c:y val="-5.5229857085969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D9-40AA-B562-80494B732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Foglio1!$A$2:$A$10</c:f>
              <c:numCache>
                <c:formatCode>General</c:formatCode>
                <c:ptCount val="9"/>
                <c:pt idx="0">
                  <c:v>1990</c:v>
                </c:pt>
                <c:pt idx="1">
                  <c:v>2005</c:v>
                </c:pt>
                <c:pt idx="2">
                  <c:v>2008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2030</c:v>
                </c:pt>
              </c:numCache>
            </c:numRef>
          </c:cat>
          <c:val>
            <c:numRef>
              <c:f>Foglio1!$C$2:$C$10</c:f>
              <c:numCache>
                <c:formatCode>_-* #,##0.0_-;\-* #,##0.0_-;_-* "-"_-;_-@_-</c:formatCode>
                <c:ptCount val="9"/>
                <c:pt idx="0" formatCode="_(* #,##0_);_(* \(#,##0\);_(* &quot;-&quot;_);_(@_)">
                  <c:v>100</c:v>
                </c:pt>
                <c:pt idx="1">
                  <c:v>71.2</c:v>
                </c:pt>
                <c:pt idx="2">
                  <c:v>43.6</c:v>
                </c:pt>
                <c:pt idx="3">
                  <c:v>41.6</c:v>
                </c:pt>
                <c:pt idx="4">
                  <c:v>41.6</c:v>
                </c:pt>
                <c:pt idx="5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BD9-40AA-B562-80494B732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55680"/>
        <c:axId val="132854144"/>
      </c:lineChart>
      <c:catAx>
        <c:axId val="13285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+mn-lt"/>
                <a:ea typeface="Tahoma" pitchFamily="34" charset="0"/>
                <a:cs typeface="Tahoma" pitchFamily="34" charset="0"/>
              </a:defRPr>
            </a:pPr>
            <a:endParaRPr lang="it-IT"/>
          </a:p>
        </c:txPr>
        <c:crossAx val="132852352"/>
        <c:crosses val="autoZero"/>
        <c:auto val="1"/>
        <c:lblAlgn val="ctr"/>
        <c:lblOffset val="100"/>
        <c:noMultiLvlLbl val="0"/>
      </c:catAx>
      <c:valAx>
        <c:axId val="132852352"/>
        <c:scaling>
          <c:orientation val="minMax"/>
          <c:max val="32"/>
          <c:min val="2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cross"/>
        <c:minorTickMark val="none"/>
        <c:tickLblPos val="nextTo"/>
        <c:spPr>
          <a:ln>
            <a:tailEnd type="none" w="lg" len="lg"/>
          </a:ln>
        </c:spPr>
        <c:txPr>
          <a:bodyPr/>
          <a:lstStyle/>
          <a:p>
            <a:pPr>
              <a:defRPr sz="1600">
                <a:latin typeface="+mn-lt"/>
                <a:ea typeface="Tahoma" pitchFamily="34" charset="0"/>
                <a:cs typeface="Tahoma" pitchFamily="34" charset="0"/>
              </a:defRPr>
            </a:pPr>
            <a:endParaRPr lang="it-IT"/>
          </a:p>
        </c:txPr>
        <c:crossAx val="132850816"/>
        <c:crosses val="autoZero"/>
        <c:crossBetween val="between"/>
      </c:valAx>
      <c:valAx>
        <c:axId val="132854144"/>
        <c:scaling>
          <c:orientation val="minMax"/>
          <c:max val="115"/>
          <c:min val="25"/>
        </c:scaling>
        <c:delete val="0"/>
        <c:axPos val="r"/>
        <c:numFmt formatCode="_(* #,##0_);_(* \(#,##0\);_(* &quot;-&quot;_);_(@_)" sourceLinked="1"/>
        <c:majorTickMark val="cross"/>
        <c:minorTickMark val="none"/>
        <c:tickLblPos val="nextTo"/>
        <c:txPr>
          <a:bodyPr/>
          <a:lstStyle/>
          <a:p>
            <a:pPr>
              <a:defRPr sz="1600">
                <a:latin typeface="+mn-lt"/>
                <a:ea typeface="Tahoma" pitchFamily="34" charset="0"/>
                <a:cs typeface="Tahoma" pitchFamily="34" charset="0"/>
              </a:defRPr>
            </a:pPr>
            <a:endParaRPr lang="it-IT"/>
          </a:p>
        </c:txPr>
        <c:crossAx val="132855680"/>
        <c:crosses val="max"/>
        <c:crossBetween val="between"/>
      </c:valAx>
      <c:catAx>
        <c:axId val="13285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8541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397" cy="497762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595" y="0"/>
            <a:ext cx="2948397" cy="497762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736AAB01-277E-47EE-A124-0EC1D06C3FB7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44750"/>
            <a:ext cx="2948397" cy="497761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595" y="9444750"/>
            <a:ext cx="2948397" cy="497761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630B85F9-2CE9-49E5-8604-A06CB9518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3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2" y="0"/>
            <a:ext cx="2949099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3" y="4723448"/>
            <a:ext cx="5444490" cy="44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70"/>
            <a:ext cx="2949099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2" y="9445170"/>
            <a:ext cx="2949099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fld id="{1369D1E7-E413-432E-BE42-001D54AB611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897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SSOBAS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2913"/>
            <a:ext cx="19446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2636838"/>
            <a:ext cx="7993063" cy="1584325"/>
          </a:xfrm>
        </p:spPr>
        <p:txBody>
          <a:bodyPr anchor="b"/>
          <a:lstStyle>
            <a:lvl1pPr>
              <a:defRPr sz="2400" b="1">
                <a:solidFill>
                  <a:srgbClr val="15265F"/>
                </a:solidFill>
              </a:defRPr>
            </a:lvl1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4437063"/>
            <a:ext cx="7993063" cy="172878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15265F"/>
                </a:solidFill>
              </a:defRPr>
            </a:lvl1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sottotitolo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</p:txBody>
      </p:sp>
    </p:spTree>
    <p:extLst>
      <p:ext uri="{BB962C8B-B14F-4D97-AF65-F5344CB8AC3E}">
        <p14:creationId xmlns:p14="http://schemas.microsoft.com/office/powerpoint/2010/main" val="177351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52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530225"/>
            <a:ext cx="2033587" cy="56356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3" y="530225"/>
            <a:ext cx="5949950" cy="56356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49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5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613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855788"/>
            <a:ext cx="3990975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27588" y="1855788"/>
            <a:ext cx="39925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60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45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5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9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6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669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0225"/>
            <a:ext cx="8135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55788"/>
            <a:ext cx="813593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5265F"/>
          </a:solidFill>
          <a:latin typeface="+mj-lt"/>
          <a:ea typeface="ヒラギノ角ゴ Pro W3" pitchFamily="12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5265F"/>
          </a:solidFill>
          <a:latin typeface="Calibri" pitchFamily="34" charset="0"/>
          <a:ea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5265F"/>
          </a:solidFill>
          <a:latin typeface="Calibri" pitchFamily="34" charset="0"/>
          <a:ea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5265F"/>
          </a:solidFill>
          <a:latin typeface="Calibri" pitchFamily="34" charset="0"/>
          <a:ea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5265F"/>
          </a:solidFill>
          <a:latin typeface="Calibri" pitchFamily="34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Trebuchet MS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Trebuchet MS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Trebuchet MS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45092"/>
          </a:solidFill>
          <a:latin typeface="Trebuchet MS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ヒラギノ角ゴ Pro W3" pitchFamily="12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  <a:ea typeface="ヒラギノ角ゴ Pro W3" pitchFamily="1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ヒラギノ角ゴ Pro W3" pitchFamily="1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ヒラギノ角ゴ Pro W3" pitchFamily="1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ヒラギノ角ゴ Pro W3" pitchFamily="1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441" y="2060699"/>
            <a:ext cx="7993063" cy="15843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chemeClr val="bg1"/>
                </a:solidFill>
                <a:ea typeface="+mj-ea"/>
              </a:rPr>
              <a:t>Audizione </a:t>
            </a:r>
            <a:r>
              <a:rPr lang="it-IT" sz="3600" dirty="0" err="1" smtClean="0">
                <a:solidFill>
                  <a:schemeClr val="bg1"/>
                </a:solidFill>
                <a:ea typeface="+mj-ea"/>
              </a:rPr>
              <a:t>Federchimica</a:t>
            </a:r>
            <a:r>
              <a:rPr lang="it-IT" sz="3600" dirty="0" smtClean="0">
                <a:solidFill>
                  <a:schemeClr val="bg1"/>
                </a:solidFill>
                <a:ea typeface="+mj-ea"/>
              </a:rPr>
              <a:t> su Piano Nazionale Integrato Energia &amp; Clima</a:t>
            </a:r>
            <a:br>
              <a:rPr lang="it-IT" sz="3600" dirty="0" smtClean="0">
                <a:solidFill>
                  <a:schemeClr val="bg1"/>
                </a:solidFill>
                <a:ea typeface="+mj-ea"/>
              </a:rPr>
            </a:br>
            <a:endParaRPr lang="it-IT" sz="36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441" y="3573016"/>
            <a:ext cx="7993063" cy="144016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bg1"/>
                </a:solidFill>
                <a:ea typeface="+mj-ea"/>
              </a:rPr>
              <a:t>X Commissione Attività </a:t>
            </a:r>
            <a:r>
              <a:rPr lang="it-IT" sz="3200" dirty="0">
                <a:solidFill>
                  <a:schemeClr val="bg1"/>
                </a:solidFill>
                <a:ea typeface="+mj-ea"/>
              </a:rPr>
              <a:t>Produttive </a:t>
            </a:r>
            <a:endParaRPr lang="it-IT" sz="3200" dirty="0" smtClean="0">
              <a:solidFill>
                <a:schemeClr val="bg1"/>
              </a:solidFill>
              <a:ea typeface="+mj-ea"/>
            </a:endParaRPr>
          </a:p>
          <a:p>
            <a:pPr eaLnBrk="1" hangingPunct="1">
              <a:defRPr/>
            </a:pPr>
            <a:r>
              <a:rPr lang="it-IT" sz="3200" i="1" dirty="0" smtClean="0">
                <a:solidFill>
                  <a:schemeClr val="bg1"/>
                </a:solidFill>
                <a:ea typeface="+mj-ea"/>
              </a:rPr>
              <a:t>Camera </a:t>
            </a:r>
            <a:r>
              <a:rPr lang="it-IT" sz="3200" i="1" dirty="0">
                <a:solidFill>
                  <a:schemeClr val="bg1"/>
                </a:solidFill>
                <a:ea typeface="+mj-ea"/>
              </a:rPr>
              <a:t>dei D</a:t>
            </a:r>
            <a:r>
              <a:rPr lang="it-IT" sz="3200" i="1" dirty="0" smtClean="0">
                <a:solidFill>
                  <a:schemeClr val="bg1"/>
                </a:solidFill>
                <a:ea typeface="+mj-ea"/>
              </a:rPr>
              <a:t>eputati</a:t>
            </a:r>
          </a:p>
          <a:p>
            <a:pPr eaLnBrk="1" hangingPunct="1">
              <a:defRPr/>
            </a:pPr>
            <a:endParaRPr lang="it-IT" sz="3200" dirty="0">
              <a:solidFill>
                <a:schemeClr val="bg1"/>
              </a:solidFill>
              <a:ea typeface="+mj-ea"/>
            </a:endParaRPr>
          </a:p>
          <a:p>
            <a:pPr eaLnBrk="1" hangingPunct="1">
              <a:defRPr/>
            </a:pPr>
            <a:r>
              <a:rPr lang="it-IT" sz="2800" dirty="0" smtClean="0">
                <a:solidFill>
                  <a:schemeClr val="bg1"/>
                </a:solidFill>
                <a:ea typeface="+mj-ea"/>
              </a:rPr>
              <a:t> </a:t>
            </a:r>
          </a:p>
          <a:p>
            <a:pPr eaLnBrk="1" hangingPunct="1">
              <a:defRPr/>
            </a:pPr>
            <a:r>
              <a:rPr lang="it-IT" sz="2800" dirty="0" smtClean="0">
                <a:solidFill>
                  <a:schemeClr val="bg1"/>
                </a:solidFill>
                <a:ea typeface="+mj-ea"/>
              </a:rPr>
              <a:t>Roma, 27 marzo 2019</a:t>
            </a:r>
            <a:endParaRPr lang="it-IT" sz="2800" dirty="0" smtClean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6" y="-165100"/>
            <a:ext cx="279288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188640"/>
            <a:ext cx="8135937" cy="1143000"/>
          </a:xfrm>
        </p:spPr>
        <p:txBody>
          <a:bodyPr/>
          <a:lstStyle/>
          <a:p>
            <a:r>
              <a:rPr lang="it-IT" sz="3600" dirty="0" smtClean="0"/>
              <a:t>Contenuti del PNIEC</a:t>
            </a:r>
            <a:r>
              <a:rPr lang="it-IT" dirty="0"/>
              <a:t/>
            </a:r>
            <a:br>
              <a:rPr lang="it-IT" dirty="0"/>
            </a:br>
            <a:r>
              <a:rPr lang="it-IT" sz="3200" b="1" i="1" dirty="0" smtClean="0">
                <a:solidFill>
                  <a:srgbClr val="002060"/>
                </a:solidFill>
              </a:rPr>
              <a:t>Due premesse…</a:t>
            </a:r>
            <a:endParaRPr lang="it-IT" sz="3200" b="1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700808"/>
            <a:ext cx="7992243" cy="474211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sz="2400" dirty="0" smtClean="0">
                <a:solidFill>
                  <a:srgbClr val="000099"/>
                </a:solidFill>
              </a:rPr>
              <a:t>Gli obiettivi del Piano Nazionale Integrato Energia e Clima sono particolarmente ambiziosi e richiederanno costi significativi sia in termini di maggiori investimenti </a:t>
            </a:r>
            <a:r>
              <a:rPr lang="it-IT" sz="2400" dirty="0">
                <a:solidFill>
                  <a:srgbClr val="000099"/>
                </a:solidFill>
              </a:rPr>
              <a:t>sia</a:t>
            </a:r>
            <a:r>
              <a:rPr lang="it-IT" sz="2400" dirty="0" smtClean="0">
                <a:solidFill>
                  <a:srgbClr val="000099"/>
                </a:solidFill>
              </a:rPr>
              <a:t> di esercizio (per i consumatori di energia). Sarebbe quindi necessario esplicitare i costi.</a:t>
            </a:r>
          </a:p>
          <a:p>
            <a:pPr algn="just"/>
            <a:r>
              <a:rPr lang="it-IT" sz="2400" dirty="0">
                <a:solidFill>
                  <a:srgbClr val="000099"/>
                </a:solidFill>
              </a:rPr>
              <a:t>Difendere il livello di attività industriale a livello europeo è un fattore cruciale per lo sviluppo, data la posizione dell’Europa come area maggiormente impegnata in ambiziose politiche ambientali, nonostante un limitato contributo alle emissioni globali di gas serra ( inferiore al 10% </a:t>
            </a:r>
            <a:r>
              <a:rPr lang="it-IT" sz="2400" dirty="0" smtClean="0">
                <a:solidFill>
                  <a:srgbClr val="000099"/>
                </a:solidFill>
              </a:rPr>
              <a:t>).</a:t>
            </a:r>
            <a:endParaRPr lang="it-IT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</a:pPr>
            <a:endParaRPr lang="it-IT" i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it-IT" i="1" dirty="0" smtClean="0">
                <a:solidFill>
                  <a:srgbClr val="000099"/>
                </a:solidFill>
              </a:rPr>
              <a:t> </a:t>
            </a:r>
            <a:endParaRPr lang="it-IT" i="1" strike="sngStrike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</a:pPr>
            <a:endParaRPr lang="it-IT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44624"/>
            <a:ext cx="8135937" cy="1143000"/>
          </a:xfrm>
        </p:spPr>
        <p:txBody>
          <a:bodyPr/>
          <a:lstStyle/>
          <a:p>
            <a:r>
              <a:rPr lang="it-IT" sz="3600" dirty="0"/>
              <a:t>Contenuti del PNIEC</a:t>
            </a:r>
            <a:br>
              <a:rPr lang="it-IT" sz="3600" dirty="0"/>
            </a:br>
            <a:r>
              <a:rPr lang="it-IT" sz="3200" b="1" i="1" cap="small" dirty="0" err="1" smtClean="0"/>
              <a:t>Decarbonizzazione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1639218"/>
            <a:ext cx="8135937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chemeClr val="accent2"/>
                </a:solidFill>
              </a:rPr>
              <a:t>Mantenere </a:t>
            </a:r>
            <a:r>
              <a:rPr lang="it-IT" sz="2400" dirty="0">
                <a:solidFill>
                  <a:schemeClr val="accent2"/>
                </a:solidFill>
              </a:rPr>
              <a:t>la competitività dei prezzi energetici (che è uno degli obiettivi del Piano) non sarà facile a fronte dell’obiettivo di significativa riduzione delle emissioni di CO2.</a:t>
            </a:r>
            <a:endParaRPr lang="it-IT" sz="2400" strike="sngStrike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7030A0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Manca una chiara analisi dei possibili costi emergenti (ad esempio non sono menzionati i costi del </a:t>
            </a:r>
            <a:r>
              <a:rPr lang="it-IT" sz="2400" dirty="0" err="1" smtClean="0">
                <a:solidFill>
                  <a:srgbClr val="000099"/>
                </a:solidFill>
              </a:rPr>
              <a:t>phase</a:t>
            </a:r>
            <a:r>
              <a:rPr lang="it-IT" sz="2400" dirty="0" smtClean="0">
                <a:solidFill>
                  <a:srgbClr val="000099"/>
                </a:solidFill>
              </a:rPr>
              <a:t>-out del carbone, e le ricadute dei costi per adeguamento delle reti TSO e DSO sulle tariffe della trasmissione e distribuzione).</a:t>
            </a:r>
          </a:p>
          <a:p>
            <a:endParaRPr lang="it-IT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3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8135937" cy="1143000"/>
          </a:xfrm>
        </p:spPr>
        <p:txBody>
          <a:bodyPr/>
          <a:lstStyle/>
          <a:p>
            <a:r>
              <a:rPr lang="it-IT" sz="3600" dirty="0"/>
              <a:t>Contenuti del PNIEC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200" b="1" i="1" cap="small" dirty="0" err="1" smtClean="0"/>
              <a:t>Decarbonizzazione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L’utilizzo della biomassa legnosa, seppure considerato funzionale alla riduzione delle emissioni di gas serra nel settore degli edifici, comporta rilevanti problematiche di inquinamento locale (particolato , </a:t>
            </a:r>
            <a:r>
              <a:rPr lang="it-IT" sz="2400" dirty="0" err="1" smtClean="0">
                <a:solidFill>
                  <a:srgbClr val="000099"/>
                </a:solidFill>
              </a:rPr>
              <a:t>NOx</a:t>
            </a:r>
            <a:r>
              <a:rPr lang="it-IT" sz="2400" dirty="0" smtClean="0">
                <a:solidFill>
                  <a:srgbClr val="000099"/>
                </a:solidFill>
              </a:rPr>
              <a:t>, COV  </a:t>
            </a:r>
            <a:r>
              <a:rPr lang="it-IT" sz="1800" dirty="0" smtClean="0">
                <a:solidFill>
                  <a:srgbClr val="000099"/>
                </a:solidFill>
              </a:rPr>
              <a:t> (composti organici volatili</a:t>
            </a:r>
            <a:r>
              <a:rPr lang="it-IT" sz="2400" dirty="0" smtClean="0">
                <a:solidFill>
                  <a:srgbClr val="000099"/>
                </a:solidFill>
              </a:rPr>
              <a:t> </a:t>
            </a:r>
            <a:r>
              <a:rPr lang="it-IT" sz="1800" dirty="0" smtClean="0">
                <a:solidFill>
                  <a:srgbClr val="000099"/>
                </a:solidFill>
              </a:rPr>
              <a:t>)</a:t>
            </a:r>
            <a:r>
              <a:rPr lang="it-IT" sz="2400" dirty="0" smtClean="0">
                <a:solidFill>
                  <a:srgbClr val="000099"/>
                </a:solidFill>
              </a:rPr>
              <a:t>, benzopirene). </a:t>
            </a:r>
          </a:p>
          <a:p>
            <a:pPr algn="just"/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Sempre nel campo degli edifici esprimiamo dubbi sull’utilità dell’obbligo di produzione e utilizzo di fonti rinnovabili. </a:t>
            </a:r>
            <a:r>
              <a:rPr lang="it-IT" sz="2400" dirty="0">
                <a:solidFill>
                  <a:srgbClr val="000099"/>
                </a:solidFill>
              </a:rPr>
              <a:t>P</a:t>
            </a:r>
            <a:r>
              <a:rPr lang="it-IT" sz="2400" dirty="0" smtClean="0">
                <a:solidFill>
                  <a:srgbClr val="000099"/>
                </a:solidFill>
              </a:rPr>
              <a:t>otrebbe essere meglio sostituito dall’obbligo di riduzione dell’energia primaria fossile; con un ampliamento della libertà negli interventi di riduzione dell’uso di carbonio. </a:t>
            </a:r>
          </a:p>
          <a:p>
            <a:endParaRPr lang="it-IT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2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53752"/>
            <a:ext cx="8135937" cy="1143000"/>
          </a:xfrm>
        </p:spPr>
        <p:txBody>
          <a:bodyPr/>
          <a:lstStyle/>
          <a:p>
            <a:r>
              <a:rPr lang="it-IT" sz="3600" dirty="0"/>
              <a:t>Contenuti del </a:t>
            </a:r>
            <a:r>
              <a:rPr lang="it-IT" sz="3600" dirty="0" smtClean="0"/>
              <a:t>PNIEC</a:t>
            </a:r>
            <a:r>
              <a:rPr lang="it-IT" dirty="0"/>
              <a:t/>
            </a:r>
            <a:br>
              <a:rPr lang="it-IT" dirty="0"/>
            </a:br>
            <a:r>
              <a:rPr lang="it-IT" sz="3200" b="1" i="1" cap="small" dirty="0" err="1" smtClean="0"/>
              <a:t>Efficientamento</a:t>
            </a:r>
            <a:endParaRPr lang="it-IT" b="1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556792"/>
            <a:ext cx="8135937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Gli obiettivi di efficienza energetica sono definiti in termini di consumi assoluti di energia: occorre garantire che tale traguardo non derivi da una riduzione del livello di attività economica.</a:t>
            </a:r>
          </a:p>
          <a:p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I ritorni degli investimenti in efficienza energetica sono in genere certi, ma con tempi spesso lunghi; una criticità nel realizzarli è l’insufficienza delle risorse finanziarie da immobilizzare per un lungo periodo. </a:t>
            </a:r>
            <a:endParaRPr lang="it-IT" sz="2400" b="1" u="sng" strike="sngStrike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-27384"/>
            <a:ext cx="8135937" cy="1143000"/>
          </a:xfrm>
        </p:spPr>
        <p:txBody>
          <a:bodyPr/>
          <a:lstStyle/>
          <a:p>
            <a:r>
              <a:rPr lang="it-IT" sz="3600" dirty="0"/>
              <a:t>Contenuti del PNIEC</a:t>
            </a:r>
            <a:br>
              <a:rPr lang="it-IT" sz="3600" dirty="0"/>
            </a:br>
            <a:r>
              <a:rPr lang="it-IT" sz="3200" b="1" i="1" cap="small" dirty="0" smtClean="0"/>
              <a:t>Sicurezza Energetica</a:t>
            </a:r>
            <a:endParaRPr lang="it-IT" sz="3200" b="1" i="1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1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Riteniamo corrette le azioni per la riduzione delle emissioni delle fonti fossili, obiettivo tuttavia non raggiungibile a breve termine, sia per l’insufficiente sviluppo tecnologico che per gli usi </a:t>
            </a:r>
            <a:r>
              <a:rPr lang="it-IT" sz="2400" dirty="0">
                <a:solidFill>
                  <a:srgbClr val="000099"/>
                </a:solidFill>
              </a:rPr>
              <a:t>non energetici del petrolio e del </a:t>
            </a:r>
            <a:r>
              <a:rPr lang="it-IT" sz="2400" dirty="0" smtClean="0">
                <a:solidFill>
                  <a:srgbClr val="000099"/>
                </a:solidFill>
              </a:rPr>
              <a:t>metano (sottolineiamo l’importanza per l’industria chimica di una </a:t>
            </a:r>
            <a:r>
              <a:rPr lang="it-IT" sz="2400" dirty="0">
                <a:solidFill>
                  <a:srgbClr val="000099"/>
                </a:solidFill>
              </a:rPr>
              <a:t>filiera </a:t>
            </a:r>
            <a:r>
              <a:rPr lang="it-IT" sz="2400" dirty="0" smtClean="0">
                <a:solidFill>
                  <a:srgbClr val="000099"/>
                </a:solidFill>
              </a:rPr>
              <a:t>nazionale nella fornitura di </a:t>
            </a:r>
            <a:r>
              <a:rPr lang="it-IT" sz="2400" dirty="0">
                <a:solidFill>
                  <a:srgbClr val="000099"/>
                </a:solidFill>
              </a:rPr>
              <a:t>materie </a:t>
            </a:r>
            <a:r>
              <a:rPr lang="it-IT" sz="2400" dirty="0" smtClean="0">
                <a:solidFill>
                  <a:srgbClr val="000099"/>
                </a:solidFill>
              </a:rPr>
              <a:t>prime). </a:t>
            </a: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Il documento non tratta l’utilizzo delle risorse energetiche nazionali</a:t>
            </a:r>
            <a:r>
              <a:rPr lang="it-IT" sz="2400" dirty="0">
                <a:solidFill>
                  <a:srgbClr val="000099"/>
                </a:solidFill>
              </a:rPr>
              <a:t>;</a:t>
            </a:r>
            <a:r>
              <a:rPr lang="it-IT" sz="2400" dirty="0" smtClean="0">
                <a:solidFill>
                  <a:srgbClr val="000099"/>
                </a:solidFill>
              </a:rPr>
              <a:t> sarebbe auspicabile una chiara indicazione in merito.</a:t>
            </a: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Riteniamo importante l'esame di una integrazione delle reti di trasmissione europee del gas sul corridoio est-ovest.</a:t>
            </a: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Ugualmente importante è lo sviluppo delle infrastrutture di approvvigionamento del GNL Small Scale al fine di consentire l’utilizzo del prodotto negli impieghi di trasporto pesante, stradale e marittimo, negli usi industriali e nelle aree «off </a:t>
            </a:r>
            <a:r>
              <a:rPr lang="it-IT" sz="2400" dirty="0" err="1" smtClean="0">
                <a:solidFill>
                  <a:srgbClr val="000099"/>
                </a:solidFill>
              </a:rPr>
              <a:t>grid</a:t>
            </a:r>
            <a:r>
              <a:rPr lang="it-IT" sz="2400" dirty="0" smtClean="0">
                <a:solidFill>
                  <a:srgbClr val="000099"/>
                </a:solidFill>
              </a:rPr>
              <a:t>».</a:t>
            </a:r>
            <a:endParaRPr lang="it-IT" sz="2400" strike="sngStrike" dirty="0" smtClean="0">
              <a:solidFill>
                <a:srgbClr val="000099"/>
              </a:solidFill>
            </a:endParaRPr>
          </a:p>
          <a:p>
            <a:endParaRPr lang="it-IT" sz="2400" dirty="0" smtClean="0">
              <a:solidFill>
                <a:srgbClr val="000099"/>
              </a:solidFill>
            </a:endParaRPr>
          </a:p>
          <a:p>
            <a:endParaRPr lang="it-IT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5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7768"/>
            <a:ext cx="9540551" cy="1143000"/>
          </a:xfrm>
        </p:spPr>
        <p:txBody>
          <a:bodyPr/>
          <a:lstStyle/>
          <a:p>
            <a:r>
              <a:rPr lang="it-IT" sz="3600" dirty="0"/>
              <a:t>Contenuti del PNIEC</a:t>
            </a:r>
            <a:r>
              <a:rPr lang="it-IT" dirty="0"/>
              <a:t/>
            </a:r>
            <a:br>
              <a:rPr lang="it-IT" dirty="0"/>
            </a:br>
            <a:r>
              <a:rPr lang="it-IT" sz="3200" b="1" i="1" cap="small" dirty="0" smtClean="0"/>
              <a:t>Ricerca</a:t>
            </a:r>
            <a:r>
              <a:rPr lang="it-IT" sz="3200" b="1" i="1" cap="small" dirty="0"/>
              <a:t>, </a:t>
            </a:r>
            <a:r>
              <a:rPr lang="it-IT" sz="3200" b="1" i="1" cap="small" dirty="0" smtClean="0"/>
              <a:t>Innovazione </a:t>
            </a:r>
            <a:r>
              <a:rPr lang="it-IT" sz="3200" b="1" i="1" cap="small" dirty="0"/>
              <a:t>e </a:t>
            </a:r>
            <a:r>
              <a:rPr lang="it-IT" sz="3200" b="1" i="1" cap="small" dirty="0" smtClean="0"/>
              <a:t>Competitività</a:t>
            </a:r>
            <a:endParaRPr lang="it-IT" sz="3200" b="1" i="1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1556792"/>
            <a:ext cx="8208267" cy="4310062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rgbClr val="000099"/>
                </a:solidFill>
              </a:rPr>
              <a:t>Il Paese ha alcune filiere di ricerca e innovazione importanti che devono essere sostenute e valorizzate :</a:t>
            </a:r>
          </a:p>
          <a:p>
            <a:pPr lvl="1" algn="just">
              <a:spcAft>
                <a:spcPts val="300"/>
              </a:spcAft>
            </a:pPr>
            <a:r>
              <a:rPr lang="it-IT" sz="2000" dirty="0">
                <a:solidFill>
                  <a:srgbClr val="000099"/>
                </a:solidFill>
              </a:rPr>
              <a:t>p</a:t>
            </a:r>
            <a:r>
              <a:rPr lang="it-IT" sz="2000" dirty="0" smtClean="0">
                <a:solidFill>
                  <a:srgbClr val="000099"/>
                </a:solidFill>
              </a:rPr>
              <a:t>roduzione </a:t>
            </a:r>
            <a:r>
              <a:rPr lang="it-IT" sz="2000" dirty="0">
                <a:solidFill>
                  <a:srgbClr val="000099"/>
                </a:solidFill>
              </a:rPr>
              <a:t>di biocarburanti;</a:t>
            </a:r>
          </a:p>
          <a:p>
            <a:pPr lvl="1" algn="just">
              <a:spcAft>
                <a:spcPts val="300"/>
              </a:spcAft>
            </a:pPr>
            <a:r>
              <a:rPr lang="it-IT" sz="2000" dirty="0">
                <a:solidFill>
                  <a:srgbClr val="000099"/>
                </a:solidFill>
              </a:rPr>
              <a:t>t</a:t>
            </a:r>
            <a:r>
              <a:rPr lang="it-IT" sz="2000" dirty="0" smtClean="0">
                <a:solidFill>
                  <a:srgbClr val="000099"/>
                </a:solidFill>
              </a:rPr>
              <a:t>ecnologie </a:t>
            </a:r>
            <a:r>
              <a:rPr lang="it-IT" sz="2000" dirty="0">
                <a:solidFill>
                  <a:srgbClr val="000099"/>
                </a:solidFill>
              </a:rPr>
              <a:t>per la climatizzazione e la </a:t>
            </a:r>
            <a:r>
              <a:rPr lang="it-IT" sz="2000" dirty="0" err="1">
                <a:solidFill>
                  <a:srgbClr val="000099"/>
                </a:solidFill>
              </a:rPr>
              <a:t>trigenerazione</a:t>
            </a:r>
            <a:r>
              <a:rPr lang="it-IT" sz="2000" dirty="0">
                <a:solidFill>
                  <a:srgbClr val="000099"/>
                </a:solidFill>
              </a:rPr>
              <a:t>;</a:t>
            </a:r>
          </a:p>
          <a:p>
            <a:pPr lvl="1" algn="just">
              <a:spcAft>
                <a:spcPts val="300"/>
              </a:spcAft>
            </a:pPr>
            <a:r>
              <a:rPr lang="it-IT" sz="2000" dirty="0">
                <a:solidFill>
                  <a:srgbClr val="000099"/>
                </a:solidFill>
              </a:rPr>
              <a:t>t</a:t>
            </a:r>
            <a:r>
              <a:rPr lang="it-IT" sz="2000" dirty="0" smtClean="0">
                <a:solidFill>
                  <a:srgbClr val="000099"/>
                </a:solidFill>
              </a:rPr>
              <a:t>ecnologie </a:t>
            </a:r>
            <a:r>
              <a:rPr lang="it-IT" sz="2000" dirty="0">
                <a:solidFill>
                  <a:srgbClr val="000099"/>
                </a:solidFill>
              </a:rPr>
              <a:t>per l’uso dell</a:t>
            </a:r>
            <a:r>
              <a:rPr lang="it-IT" sz="2000" b="1" dirty="0">
                <a:solidFill>
                  <a:srgbClr val="000099"/>
                </a:solidFill>
              </a:rPr>
              <a:t>’idrogeno</a:t>
            </a:r>
            <a:r>
              <a:rPr lang="it-IT" sz="2000" dirty="0">
                <a:solidFill>
                  <a:srgbClr val="000099"/>
                </a:solidFill>
              </a:rPr>
              <a:t> come vettore di stoccaggio a supporto </a:t>
            </a:r>
            <a:r>
              <a:rPr lang="it-IT" sz="2000" dirty="0" smtClean="0">
                <a:solidFill>
                  <a:srgbClr val="000099"/>
                </a:solidFill>
              </a:rPr>
              <a:t>della produzione </a:t>
            </a:r>
            <a:r>
              <a:rPr lang="it-IT" sz="2000" dirty="0">
                <a:solidFill>
                  <a:srgbClr val="000099"/>
                </a:solidFill>
              </a:rPr>
              <a:t>di FER e </a:t>
            </a:r>
            <a:r>
              <a:rPr lang="it-IT" sz="2000" dirty="0" smtClean="0">
                <a:solidFill>
                  <a:srgbClr val="000099"/>
                </a:solidFill>
              </a:rPr>
              <a:t>per </a:t>
            </a:r>
            <a:r>
              <a:rPr lang="it-IT" sz="2000" dirty="0">
                <a:solidFill>
                  <a:srgbClr val="000099"/>
                </a:solidFill>
              </a:rPr>
              <a:t>la mobilità a </a:t>
            </a:r>
            <a:r>
              <a:rPr lang="it-IT" sz="2000" b="1" dirty="0">
                <a:solidFill>
                  <a:srgbClr val="000099"/>
                </a:solidFill>
              </a:rPr>
              <a:t>zero </a:t>
            </a:r>
            <a:r>
              <a:rPr lang="it-IT" sz="2000" b="1" dirty="0" smtClean="0">
                <a:solidFill>
                  <a:srgbClr val="000099"/>
                </a:solidFill>
              </a:rPr>
              <a:t>emissioni</a:t>
            </a:r>
            <a:r>
              <a:rPr lang="it-IT" dirty="0" smtClean="0">
                <a:solidFill>
                  <a:srgbClr val="000099"/>
                </a:solidFill>
              </a:rPr>
              <a:t>;</a:t>
            </a:r>
          </a:p>
          <a:p>
            <a:pPr lvl="1" algn="just">
              <a:spcAft>
                <a:spcPts val="300"/>
              </a:spcAft>
            </a:pPr>
            <a:r>
              <a:rPr lang="it-IT" sz="2000" dirty="0" smtClean="0">
                <a:solidFill>
                  <a:srgbClr val="000099"/>
                </a:solidFill>
              </a:rPr>
              <a:t>componentistica per le motorizzazioni a gas.</a:t>
            </a:r>
            <a:endParaRPr lang="it-IT" sz="2400" dirty="0">
              <a:solidFill>
                <a:srgbClr val="000099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rgbClr val="000099"/>
                </a:solidFill>
              </a:rPr>
              <a:t>Diversamente </a:t>
            </a:r>
            <a:r>
              <a:rPr lang="it-IT" sz="2400" dirty="0" smtClean="0">
                <a:solidFill>
                  <a:srgbClr val="000099"/>
                </a:solidFill>
              </a:rPr>
              <a:t>non detiene tecnologie </a:t>
            </a:r>
            <a:r>
              <a:rPr lang="it-IT" sz="2400" dirty="0">
                <a:solidFill>
                  <a:srgbClr val="000099"/>
                </a:solidFill>
              </a:rPr>
              <a:t>per lo stoccaggio dell'elettricità small scale, </a:t>
            </a:r>
            <a:r>
              <a:rPr lang="it-IT" sz="2400" dirty="0" smtClean="0">
                <a:solidFill>
                  <a:srgbClr val="000099"/>
                </a:solidFill>
              </a:rPr>
              <a:t>ne’ </a:t>
            </a:r>
            <a:r>
              <a:rPr lang="it-IT" sz="2400" dirty="0">
                <a:solidFill>
                  <a:srgbClr val="000099"/>
                </a:solidFill>
              </a:rPr>
              <a:t>per le vetture </a:t>
            </a:r>
            <a:r>
              <a:rPr lang="it-IT" sz="2400" dirty="0" smtClean="0">
                <a:solidFill>
                  <a:srgbClr val="000099"/>
                </a:solidFill>
              </a:rPr>
              <a:t>ibride. Dare forti incentivi a tali tecnologie, non accompagnandoli con politiche per lo sviluppo di una filiera nazionale (ad oggi inesistente), equivale ad esportare ricchezza.</a:t>
            </a:r>
            <a:endParaRPr lang="it-IT" sz="2400" strike="sngStrike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1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9145016" cy="1143000"/>
          </a:xfrm>
        </p:spPr>
        <p:txBody>
          <a:bodyPr/>
          <a:lstStyle/>
          <a:p>
            <a:r>
              <a:rPr lang="it-IT" sz="3600" dirty="0"/>
              <a:t>Contenuti del PNIEC</a:t>
            </a:r>
            <a:r>
              <a:rPr lang="it-IT" dirty="0"/>
              <a:t/>
            </a:r>
            <a:br>
              <a:rPr lang="it-IT" dirty="0"/>
            </a:br>
            <a:r>
              <a:rPr lang="it-IT" sz="3200" b="1" i="1" cap="small" dirty="0" smtClean="0"/>
              <a:t>Ricerca</a:t>
            </a:r>
            <a:r>
              <a:rPr lang="it-IT" sz="3200" b="1" i="1" cap="small" dirty="0"/>
              <a:t>, </a:t>
            </a:r>
            <a:r>
              <a:rPr lang="it-IT" sz="3200" b="1" i="1" cap="small" dirty="0" smtClean="0"/>
              <a:t>Innovazione </a:t>
            </a:r>
            <a:r>
              <a:rPr lang="it-IT" sz="3200" b="1" i="1" cap="small" dirty="0"/>
              <a:t>e </a:t>
            </a:r>
            <a:r>
              <a:rPr lang="it-IT" sz="3200" b="1" i="1" cap="small" dirty="0" smtClean="0"/>
              <a:t>Competitività</a:t>
            </a:r>
            <a:r>
              <a:rPr lang="it-IT" sz="3200" b="1" i="1" cap="small" dirty="0"/>
              <a:t/>
            </a:r>
            <a:br>
              <a:rPr lang="it-IT" sz="3200" b="1" i="1" cap="small" dirty="0"/>
            </a:br>
            <a:endParaRPr lang="it-IT" sz="3200" b="1" i="1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2060848"/>
            <a:ext cx="8136259" cy="431006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sz="2400" dirty="0">
                <a:solidFill>
                  <a:srgbClr val="000099"/>
                </a:solidFill>
              </a:rPr>
              <a:t>E’ fondamentale mantenere il Paese attrattivo anche per i settori </a:t>
            </a:r>
            <a:r>
              <a:rPr lang="it-IT" sz="2400" dirty="0" err="1">
                <a:solidFill>
                  <a:srgbClr val="000099"/>
                </a:solidFill>
              </a:rPr>
              <a:t>energy</a:t>
            </a:r>
            <a:r>
              <a:rPr lang="it-IT" sz="2400" dirty="0">
                <a:solidFill>
                  <a:srgbClr val="000099"/>
                </a:solidFill>
              </a:rPr>
              <a:t> intensive, garantendo costi competitivi delle materie prime e dell’energia. </a:t>
            </a:r>
            <a:endParaRPr lang="it-IT" sz="2400" dirty="0" smtClean="0">
              <a:solidFill>
                <a:srgbClr val="000099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it-IT" sz="2400" dirty="0" smtClean="0">
              <a:solidFill>
                <a:srgbClr val="000099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it-IT" sz="2400" dirty="0" smtClean="0">
                <a:solidFill>
                  <a:srgbClr val="000099"/>
                </a:solidFill>
              </a:rPr>
              <a:t>Le </a:t>
            </a:r>
            <a:r>
              <a:rPr lang="it-IT" sz="2400" dirty="0">
                <a:solidFill>
                  <a:srgbClr val="000099"/>
                </a:solidFill>
              </a:rPr>
              <a:t>quote gratuite ETS sono uno strumento di policy per proteggere la competitività dell’industria europea ‘'</a:t>
            </a:r>
            <a:r>
              <a:rPr lang="it-IT" sz="2400" dirty="0" err="1">
                <a:solidFill>
                  <a:srgbClr val="000099"/>
                </a:solidFill>
              </a:rPr>
              <a:t>energy</a:t>
            </a:r>
            <a:r>
              <a:rPr lang="it-IT" sz="2400" dirty="0">
                <a:solidFill>
                  <a:srgbClr val="000099"/>
                </a:solidFill>
              </a:rPr>
              <a:t> intensive’’, danneggiata ulteriormente in Italia per la mancata compensazione dei costi indiretti sull’elettricità</a:t>
            </a:r>
            <a:r>
              <a:rPr lang="it-IT" sz="2400" dirty="0" smtClean="0">
                <a:solidFill>
                  <a:srgbClr val="000099"/>
                </a:solidFill>
              </a:rPr>
              <a:t>.</a:t>
            </a:r>
            <a:endParaRPr lang="it-IT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8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116632"/>
            <a:ext cx="8135937" cy="1143000"/>
          </a:xfrm>
        </p:spPr>
        <p:txBody>
          <a:bodyPr/>
          <a:lstStyle/>
          <a:p>
            <a:r>
              <a:rPr lang="it-IT" sz="3600" dirty="0"/>
              <a:t>Contenuti del PNIEC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i="1" cap="small" dirty="0" smtClean="0"/>
              <a:t>Mercato Interno dell’Energia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400" i="1" dirty="0" smtClean="0"/>
              <a:t>gas</a:t>
            </a:r>
            <a:endParaRPr lang="it-IT" sz="24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Riconoscere ai carburanti alternativi GPL e GNL ed a quelli liquidi da biomassa (oli vegetali idrogenati, </a:t>
            </a:r>
            <a:r>
              <a:rPr lang="it-IT" sz="2400" dirty="0" err="1" smtClean="0">
                <a:solidFill>
                  <a:srgbClr val="000099"/>
                </a:solidFill>
              </a:rPr>
              <a:t>bio</a:t>
            </a:r>
            <a:r>
              <a:rPr lang="it-IT" sz="2400" dirty="0" smtClean="0">
                <a:solidFill>
                  <a:srgbClr val="000099"/>
                </a:solidFill>
              </a:rPr>
              <a:t>-alcoli e </a:t>
            </a:r>
            <a:r>
              <a:rPr lang="it-IT" sz="2400" dirty="0" err="1" smtClean="0">
                <a:solidFill>
                  <a:srgbClr val="000099"/>
                </a:solidFill>
              </a:rPr>
              <a:t>bio</a:t>
            </a:r>
            <a:r>
              <a:rPr lang="it-IT" sz="2400" dirty="0" smtClean="0">
                <a:solidFill>
                  <a:srgbClr val="000099"/>
                </a:solidFill>
              </a:rPr>
              <a:t>-eteri) un ruolo nella riduzione delle emissioni di CO</a:t>
            </a:r>
            <a:r>
              <a:rPr lang="it-IT" sz="2000" dirty="0" smtClean="0">
                <a:solidFill>
                  <a:srgbClr val="000099"/>
                </a:solidFill>
              </a:rPr>
              <a:t>2</a:t>
            </a:r>
            <a:r>
              <a:rPr lang="it-IT" sz="2400" dirty="0" smtClean="0">
                <a:solidFill>
                  <a:srgbClr val="000099"/>
                </a:solidFill>
              </a:rPr>
              <a:t>, composti organici volatili, particolato </a:t>
            </a:r>
            <a:r>
              <a:rPr lang="it-IT" sz="2400" dirty="0" smtClean="0">
                <a:solidFill>
                  <a:schemeClr val="accent2"/>
                </a:solidFill>
              </a:rPr>
              <a:t>e ossidi di azoto.</a:t>
            </a:r>
            <a:endParaRPr lang="it-IT" sz="2400" dirty="0" smtClean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Riteniamo non condivisibile la doppia </a:t>
            </a:r>
            <a:r>
              <a:rPr lang="it-IT" sz="2400" dirty="0" err="1" smtClean="0">
                <a:solidFill>
                  <a:srgbClr val="000099"/>
                </a:solidFill>
              </a:rPr>
              <a:t>premialità</a:t>
            </a:r>
            <a:r>
              <a:rPr lang="it-IT" sz="2400" dirty="0" smtClean="0">
                <a:solidFill>
                  <a:srgbClr val="000099"/>
                </a:solidFill>
              </a:rPr>
              <a:t> sui combustibili legnosi (esenzione accise ed incentivazione conto termico), </a:t>
            </a:r>
            <a:r>
              <a:rPr lang="it-IT" sz="2400" dirty="0" smtClean="0">
                <a:solidFill>
                  <a:schemeClr val="accent2"/>
                </a:solidFill>
              </a:rPr>
              <a:t>utilizzati negli impianti di riscaldamento.</a:t>
            </a:r>
            <a:endParaRPr lang="it-IT" sz="2400" dirty="0" smtClean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Riconoscere al gas metano il ruolo di materia prima insostituibile in alcune produzioni chimiche e nella cogenerazione ad alto rendimento; senza gravarlo di corrispettivi legati all’ </a:t>
            </a:r>
            <a:r>
              <a:rPr lang="it-IT" sz="2400" dirty="0" err="1" smtClean="0">
                <a:solidFill>
                  <a:srgbClr val="000099"/>
                </a:solidFill>
              </a:rPr>
              <a:t>efficientamento</a:t>
            </a:r>
            <a:r>
              <a:rPr lang="it-IT" sz="2400" dirty="0" smtClean="0">
                <a:solidFill>
                  <a:srgbClr val="000099"/>
                </a:solidFill>
              </a:rPr>
              <a:t> energetico o al sussidio delle rinnovabili.</a:t>
            </a:r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Porre in essere le azioni necessarie al riallineamento delle piattaforme del mercato gas europee, per annullare il gap esistente.</a:t>
            </a:r>
          </a:p>
          <a:p>
            <a:endParaRPr lang="it-IT" sz="2400" dirty="0" smtClean="0">
              <a:solidFill>
                <a:srgbClr val="000099"/>
              </a:solidFill>
            </a:endParaRPr>
          </a:p>
          <a:p>
            <a:endParaRPr lang="it-IT" sz="2000" dirty="0" smtClean="0">
              <a:solidFill>
                <a:srgbClr val="000099"/>
              </a:solidFill>
            </a:endParaRPr>
          </a:p>
          <a:p>
            <a:endParaRPr lang="it-IT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7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188640"/>
            <a:ext cx="8135937" cy="1143000"/>
          </a:xfrm>
        </p:spPr>
        <p:txBody>
          <a:bodyPr/>
          <a:lstStyle/>
          <a:p>
            <a:r>
              <a:rPr lang="it-IT" sz="3600" dirty="0"/>
              <a:t>Contenuti del PNIEC</a:t>
            </a:r>
            <a:r>
              <a:rPr lang="it-IT" dirty="0"/>
              <a:t/>
            </a:r>
            <a:br>
              <a:rPr lang="it-IT" dirty="0"/>
            </a:br>
            <a:r>
              <a:rPr lang="it-IT" sz="3200" b="1" i="1" cap="small" dirty="0" smtClean="0"/>
              <a:t>Mercato Interno dell’Energia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400" i="1" dirty="0" smtClean="0"/>
              <a:t>elettricità</a:t>
            </a:r>
            <a:endParaRPr lang="it-IT" sz="24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5" y="1783234"/>
            <a:ext cx="8424935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I regimi di autoconsumo dovrebbero essere uniformati ed evitata la distorsione interna (vedi Sistemi Efficienti di Utenza vs Reti Interne di Utenza) oltre a favorire l’introduzione delle </a:t>
            </a:r>
            <a:r>
              <a:rPr lang="it-IT" sz="2400" i="1" dirty="0" smtClean="0">
                <a:solidFill>
                  <a:srgbClr val="000099"/>
                </a:solidFill>
              </a:rPr>
              <a:t>Energy </a:t>
            </a:r>
            <a:r>
              <a:rPr lang="it-IT" sz="2400" i="1" dirty="0" err="1" smtClean="0">
                <a:solidFill>
                  <a:srgbClr val="000099"/>
                </a:solidFill>
              </a:rPr>
              <a:t>Communities</a:t>
            </a:r>
            <a:r>
              <a:rPr lang="it-IT" sz="2400" i="1" dirty="0" smtClean="0">
                <a:solidFill>
                  <a:srgbClr val="000099"/>
                </a:solidFill>
              </a:rPr>
              <a:t>. </a:t>
            </a: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Dovrebbero </a:t>
            </a:r>
            <a:r>
              <a:rPr lang="it-IT" sz="2400" dirty="0">
                <a:solidFill>
                  <a:srgbClr val="000099"/>
                </a:solidFill>
              </a:rPr>
              <a:t>essere </a:t>
            </a:r>
            <a:r>
              <a:rPr lang="it-IT" sz="2400" dirty="0" smtClean="0">
                <a:solidFill>
                  <a:srgbClr val="000099"/>
                </a:solidFill>
              </a:rPr>
              <a:t>incentivate la flessibilità nei consumi</a:t>
            </a:r>
            <a:r>
              <a:rPr lang="it-IT" sz="2400" dirty="0">
                <a:solidFill>
                  <a:srgbClr val="000099"/>
                </a:solidFill>
              </a:rPr>
              <a:t> </a:t>
            </a:r>
            <a:r>
              <a:rPr lang="it-IT" sz="2400" dirty="0" smtClean="0">
                <a:solidFill>
                  <a:srgbClr val="000099"/>
                </a:solidFill>
              </a:rPr>
              <a:t>e la produzione di altri vettori (ad es. idrogeno) per ridurre l’eccesso di produzione elettrica non </a:t>
            </a:r>
            <a:r>
              <a:rPr lang="it-IT" sz="2400" dirty="0" err="1" smtClean="0">
                <a:solidFill>
                  <a:srgbClr val="000099"/>
                </a:solidFill>
              </a:rPr>
              <a:t>dispacciabile</a:t>
            </a:r>
            <a:r>
              <a:rPr lang="it-IT" sz="2400" dirty="0" smtClean="0">
                <a:solidFill>
                  <a:srgbClr val="000099"/>
                </a:solidFill>
              </a:rPr>
              <a:t>. </a:t>
            </a: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L’</a:t>
            </a:r>
            <a:r>
              <a:rPr lang="it-IT" sz="2400" dirty="0" err="1" smtClean="0">
                <a:solidFill>
                  <a:srgbClr val="000099"/>
                </a:solidFill>
              </a:rPr>
              <a:t>interrompibilità</a:t>
            </a:r>
            <a:r>
              <a:rPr lang="it-IT" sz="2400" dirty="0" smtClean="0">
                <a:solidFill>
                  <a:srgbClr val="000099"/>
                </a:solidFill>
              </a:rPr>
              <a:t> istantanea elettrica andrebbe potenziata ma resa più trasparente nella gestione e nei costi.</a:t>
            </a: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Occorre consentire agli impianti di accumulo elettrico di partecipare al mercato elettrico.</a:t>
            </a:r>
          </a:p>
          <a:p>
            <a:endParaRPr lang="it-IT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-27384"/>
            <a:ext cx="8135937" cy="1143000"/>
          </a:xfrm>
        </p:spPr>
        <p:txBody>
          <a:bodyPr/>
          <a:lstStyle/>
          <a:p>
            <a:r>
              <a:rPr lang="it-IT" smtClean="0"/>
              <a:t>Concludendo…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1196752"/>
            <a:ext cx="8135937" cy="4310062"/>
          </a:xfrm>
        </p:spPr>
        <p:txBody>
          <a:bodyPr/>
          <a:lstStyle/>
          <a:p>
            <a:pPr algn="just"/>
            <a:endParaRPr lang="it-IT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2"/>
                </a:solidFill>
              </a:rPr>
              <a:t>Più degli altri settori manifatturieri, l’</a:t>
            </a:r>
            <a:r>
              <a:rPr lang="it-IT" dirty="0" smtClean="0">
                <a:solidFill>
                  <a:srgbClr val="000099"/>
                </a:solidFill>
              </a:rPr>
              <a:t>industria chimica opera a livello internazionale </a:t>
            </a:r>
            <a:r>
              <a:rPr lang="it-IT" dirty="0" smtClean="0">
                <a:solidFill>
                  <a:schemeClr val="accent2"/>
                </a:solidFill>
              </a:rPr>
              <a:t>ed è</a:t>
            </a:r>
            <a:r>
              <a:rPr lang="it-IT" dirty="0" smtClean="0">
                <a:solidFill>
                  <a:srgbClr val="000099"/>
                </a:solidFill>
              </a:rPr>
              <a:t> quindi necessario non ostacolarne la competitività, contenendo l’impatto sui costi di produzione delle misure definite nel Piano. </a:t>
            </a:r>
          </a:p>
        </p:txBody>
      </p:sp>
    </p:spTree>
    <p:extLst>
      <p:ext uri="{BB962C8B-B14F-4D97-AF65-F5344CB8AC3E}">
        <p14:creationId xmlns:p14="http://schemas.microsoft.com/office/powerpoint/2010/main" val="21322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-99392"/>
            <a:ext cx="8135937" cy="1143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CHI SIAMO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908720"/>
            <a:ext cx="8064251" cy="4310062"/>
          </a:xfrm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endParaRPr lang="it-IT" sz="400" dirty="0" smtClean="0">
              <a:solidFill>
                <a:srgbClr val="000099"/>
              </a:solidFill>
            </a:endParaRPr>
          </a:p>
          <a:p>
            <a:pPr algn="just">
              <a:spcAft>
                <a:spcPts val="600"/>
              </a:spcAft>
              <a:defRPr/>
            </a:pPr>
            <a:r>
              <a:rPr lang="it-IT" sz="2400" dirty="0" smtClean="0">
                <a:solidFill>
                  <a:srgbClr val="000099"/>
                </a:solidFill>
              </a:rPr>
              <a:t>FEDERCHIMICA - Federazione Nazionale dell’Industria Chimica - associa 1400 imprese, raggruppate in 17 Associazioni di settore, a loro volta suddivise in 38 gruppi merceologici.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2400" dirty="0" smtClean="0">
                <a:solidFill>
                  <a:srgbClr val="000099"/>
                </a:solidFill>
              </a:rPr>
              <a:t>Con un valore della produzione di </a:t>
            </a:r>
            <a:r>
              <a:rPr lang="it-IT" sz="2400" b="1" dirty="0" smtClean="0">
                <a:solidFill>
                  <a:srgbClr val="000099"/>
                </a:solidFill>
              </a:rPr>
              <a:t>55</a:t>
            </a:r>
            <a:r>
              <a:rPr lang="it-IT" sz="2400" dirty="0" smtClean="0">
                <a:solidFill>
                  <a:srgbClr val="000099"/>
                </a:solidFill>
              </a:rPr>
              <a:t> miliardi di euro l’Italia è il terzo produttore chimico europeo dopo Germania e Francia e il nono a livello mondiale.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2400" dirty="0" smtClean="0">
                <a:solidFill>
                  <a:srgbClr val="000099"/>
                </a:solidFill>
              </a:rPr>
              <a:t>La chimica è l’unica scienza che ha una sua industria manifatturiera.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2400" dirty="0" smtClean="0">
                <a:solidFill>
                  <a:srgbClr val="000099"/>
                </a:solidFill>
              </a:rPr>
              <a:t>La chimica è fornitore di tutti i settori dell’economia, ma pochi prodotti raggiungono come tali il cliente finale.</a:t>
            </a:r>
          </a:p>
          <a:p>
            <a:pPr algn="just">
              <a:defRPr/>
            </a:pPr>
            <a:endParaRPr lang="it-IT" dirty="0">
              <a:solidFill>
                <a:srgbClr val="000099"/>
              </a:solidFill>
            </a:endParaRPr>
          </a:p>
          <a:p>
            <a:pPr algn="just">
              <a:defRPr/>
            </a:pPr>
            <a:endParaRPr lang="it-IT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4"/>
          <p:cNvSpPr>
            <a:spLocks noGrp="1"/>
          </p:cNvSpPr>
          <p:nvPr>
            <p:ph type="title"/>
          </p:nvPr>
        </p:nvSpPr>
        <p:spPr>
          <a:xfrm>
            <a:off x="684213" y="2996952"/>
            <a:ext cx="8135937" cy="1143000"/>
          </a:xfrm>
        </p:spPr>
        <p:txBody>
          <a:bodyPr/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8" name="Titolo 3"/>
          <p:cNvSpPr txBox="1">
            <a:spLocks/>
          </p:cNvSpPr>
          <p:nvPr/>
        </p:nvSpPr>
        <p:spPr bwMode="auto">
          <a:xfrm>
            <a:off x="755650" y="3501008"/>
            <a:ext cx="79930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5265F"/>
                </a:solidFill>
                <a:latin typeface="+mj-lt"/>
                <a:ea typeface="ヒラギノ角ゴ Pro W3" pitchFamily="127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5265F"/>
                </a:solidFill>
                <a:latin typeface="Calibri" pitchFamily="34" charset="0"/>
                <a:ea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5265F"/>
                </a:solidFill>
                <a:latin typeface="Calibri" pitchFamily="34" charset="0"/>
                <a:ea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5265F"/>
                </a:solidFill>
                <a:latin typeface="Calibri" pitchFamily="34" charset="0"/>
                <a:ea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5265F"/>
                </a:solidFill>
                <a:latin typeface="Calibri" pitchFamily="34" charset="0"/>
                <a:ea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Trebuchet MS" charset="0"/>
                <a:ea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Trebuchet MS" charset="0"/>
                <a:ea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Trebuchet MS" charset="0"/>
                <a:ea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45092"/>
                </a:solidFill>
                <a:latin typeface="Trebuchet MS" charset="0"/>
                <a:ea typeface="ヒラギノ角ゴ Pro W3" charset="0"/>
              </a:defRPr>
            </a:lvl9pPr>
          </a:lstStyle>
          <a:p>
            <a:pPr algn="r"/>
            <a:r>
              <a:rPr lang="it-IT" sz="3600" b="1" u="none" kern="0" dirty="0" smtClean="0">
                <a:solidFill>
                  <a:schemeClr val="accent2"/>
                </a:solidFill>
              </a:rPr>
              <a:t>GRAZIE PER L’ATTENZIONE !</a:t>
            </a:r>
            <a:br>
              <a:rPr lang="it-IT" sz="3600" b="1" u="none" kern="0" dirty="0" smtClean="0">
                <a:solidFill>
                  <a:schemeClr val="accent2"/>
                </a:solidFill>
              </a:rPr>
            </a:br>
            <a:endParaRPr lang="it-IT" sz="3600" b="1" u="none" kern="0" dirty="0">
              <a:solidFill>
                <a:schemeClr val="accent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6" y="-165100"/>
            <a:ext cx="2792881" cy="16561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6" y="332656"/>
            <a:ext cx="2792881" cy="16561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6" y="548680"/>
            <a:ext cx="2792881" cy="1656184"/>
          </a:xfrm>
          <a:prstGeom prst="rect">
            <a:avLst/>
          </a:prstGeom>
        </p:spPr>
      </p:pic>
      <p:pic>
        <p:nvPicPr>
          <p:cNvPr id="1027" name="Picture 3" descr="S:\CORPORATE IMAGE NEW\FEDERCHIMICA\LOGHI\Logo Federchimica Confindustria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793600" cy="5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2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44624"/>
            <a:ext cx="8135937" cy="1143000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La filiera chimica ed il suo ruolo di trasferimento tecnologico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96752"/>
            <a:ext cx="7128791" cy="5346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676456" cy="1143000"/>
          </a:xfrm>
        </p:spPr>
        <p:txBody>
          <a:bodyPr/>
          <a:lstStyle/>
          <a:p>
            <a:r>
              <a:rPr lang="it-IT" sz="3600" dirty="0" smtClean="0"/>
              <a:t>La </a:t>
            </a:r>
            <a:r>
              <a:rPr lang="it-IT" sz="3600" b="1" cap="small" dirty="0" smtClean="0"/>
              <a:t>chimica</a:t>
            </a:r>
            <a:r>
              <a:rPr lang="it-IT" sz="3600" dirty="0" smtClean="0"/>
              <a:t> nel ruolo di</a:t>
            </a:r>
            <a:br>
              <a:rPr lang="it-IT" sz="3600" dirty="0" smtClean="0"/>
            </a:br>
            <a:r>
              <a:rPr lang="it-IT" sz="3600" dirty="0" smtClean="0"/>
              <a:t> consumatore di energia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1628800"/>
            <a:ext cx="8135937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La Chimica rappresenta circa il 14 % dei consumi energetici del settore manifatturiero (il 19% dei consumi elettrici).</a:t>
            </a:r>
          </a:p>
          <a:p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I consumi energetici prevalenti del Paese appartengono al settore residenziale così come a livello comunitario oltre il 50% del fabbisogno energetico è dovuto al calore, che riceve molte meno attenzioni del vettore elettrico.</a:t>
            </a:r>
          </a:p>
          <a:p>
            <a:pPr algn="just"/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La Chimica tuttavia assorbe il totale nazionale degli usi non energetici, portando così il settore chimico al 30% dei consumi (energetici e non) di fonti energetiche dell’intero settore manifatturiero.</a:t>
            </a:r>
          </a:p>
          <a:p>
            <a:endParaRPr lang="it-IT" dirty="0">
              <a:solidFill>
                <a:srgbClr val="000099"/>
              </a:solidFill>
            </a:endParaRPr>
          </a:p>
          <a:p>
            <a:endParaRPr lang="it-IT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20558" cy="998984"/>
          </a:xfrm>
        </p:spPr>
        <p:txBody>
          <a:bodyPr/>
          <a:lstStyle/>
          <a:p>
            <a:r>
              <a:rPr lang="it-IT" sz="3600" dirty="0" smtClean="0"/>
              <a:t>Come l’industria chimica si inserisce nel quadro energetico nazionale</a:t>
            </a:r>
            <a:endParaRPr lang="it-IT" sz="36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01222"/>
              </p:ext>
            </p:extLst>
          </p:nvPr>
        </p:nvGraphicFramePr>
        <p:xfrm>
          <a:off x="539553" y="1268760"/>
          <a:ext cx="8496941" cy="5076393"/>
        </p:xfrm>
        <a:graphic>
          <a:graphicData uri="http://schemas.openxmlformats.org/drawingml/2006/table">
            <a:tbl>
              <a:tblPr/>
              <a:tblGrid>
                <a:gridCol w="20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1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Fonti 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secondarie</a:t>
                      </a:r>
                    </a:p>
                    <a:p>
                      <a:pPr algn="ctr" fontAlgn="t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(2017)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Settori di utilizzo (</a:t>
                      </a:r>
                      <a:r>
                        <a:rPr lang="it-IT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Mtep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Trasporti + bunkeraggio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Edilizia 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residenziale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 non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Industria 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manifatturiera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 delle 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costruzioni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 cui </a:t>
                      </a:r>
                      <a:r>
                        <a:rPr lang="it-IT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industria chimica</a:t>
                      </a:r>
                      <a:endParaRPr lang="it-IT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 generale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Per usi energetici: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40,978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33,578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17,719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1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2,536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2,449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94,724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585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 (benzina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gasolio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olio combustibile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GPL)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56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gassosi (gas naturale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37,414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56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rinnovabili (biomasse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356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solidi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(Coke)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Per usi non energetici: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5,664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5,664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5,664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gassosi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solidi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Energia elettrica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0,978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14,215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9,401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1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1,750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0,515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25,109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Totale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41,956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47,793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32,784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1" u="none" strike="noStrike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9,950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2,964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145092"/>
                          </a:solidFill>
                          <a:effectLst/>
                          <a:latin typeface="Calibri"/>
                        </a:rPr>
                        <a:t>125,497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86594" y="6525344"/>
            <a:ext cx="4310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none" dirty="0" smtClean="0"/>
              <a:t>Fonte: elaborazioni su Bilancio Energetico Nazionale 2017 - MISE</a:t>
            </a:r>
            <a:endParaRPr lang="it-IT" sz="1100" u="none" dirty="0"/>
          </a:p>
        </p:txBody>
      </p:sp>
      <p:sp>
        <p:nvSpPr>
          <p:cNvPr id="2" name="Rettangolo 1"/>
          <p:cNvSpPr/>
          <p:nvPr/>
        </p:nvSpPr>
        <p:spPr bwMode="auto">
          <a:xfrm>
            <a:off x="6434683" y="1494309"/>
            <a:ext cx="1008112" cy="48965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" y="188640"/>
            <a:ext cx="8559214" cy="6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44624"/>
            <a:ext cx="8135937" cy="1143000"/>
          </a:xfrm>
        </p:spPr>
        <p:txBody>
          <a:bodyPr/>
          <a:lstStyle/>
          <a:p>
            <a:r>
              <a:rPr lang="it-IT" sz="3200" dirty="0" smtClean="0"/>
              <a:t>Contributi della </a:t>
            </a:r>
            <a:r>
              <a:rPr lang="it-IT" sz="3200" b="1" cap="small" dirty="0" smtClean="0"/>
              <a:t>chimica</a:t>
            </a:r>
            <a:r>
              <a:rPr lang="it-IT" sz="3200" dirty="0" smtClean="0"/>
              <a:t> alla produzione di energia e all’</a:t>
            </a:r>
            <a:r>
              <a:rPr lang="it-IT" sz="3200" dirty="0" err="1" smtClean="0"/>
              <a:t>efficientamento</a:t>
            </a:r>
            <a:r>
              <a:rPr lang="it-IT" sz="3200" dirty="0" smtClean="0"/>
              <a:t> energetico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1484784"/>
            <a:ext cx="8135937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Il wafer di silicio nasce da un processo chimico (fortemente energivoro). Sono allo studio materiali alternativi con base polimerica con un miglior bilancio tra resa energetica </a:t>
            </a:r>
            <a:r>
              <a:rPr lang="it-IT" sz="2400" dirty="0" smtClean="0">
                <a:solidFill>
                  <a:schemeClr val="accent2"/>
                </a:solidFill>
              </a:rPr>
              <a:t>– </a:t>
            </a:r>
            <a:r>
              <a:rPr lang="it-IT" sz="2400" dirty="0" smtClean="0">
                <a:solidFill>
                  <a:srgbClr val="000099"/>
                </a:solidFill>
              </a:rPr>
              <a:t>nella vita </a:t>
            </a:r>
            <a:r>
              <a:rPr lang="it-IT" sz="2400" dirty="0" smtClean="0">
                <a:solidFill>
                  <a:schemeClr val="accent2"/>
                </a:solidFill>
              </a:rPr>
              <a:t>utile –</a:t>
            </a:r>
            <a:r>
              <a:rPr lang="it-IT" sz="2400" dirty="0" smtClean="0">
                <a:solidFill>
                  <a:srgbClr val="000099"/>
                </a:solidFill>
              </a:rPr>
              <a:t> ed energia impiegata nella realizzazione. </a:t>
            </a:r>
          </a:p>
          <a:p>
            <a:endParaRPr lang="it-IT" sz="2400" dirty="0" smtClean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La chimica è fortemente impegnata nei processi elettrolitici industriali che sono fondamentali per lo stoccaggio di elettricità, necessaria </a:t>
            </a:r>
            <a:r>
              <a:rPr lang="it-IT" sz="2400" dirty="0">
                <a:solidFill>
                  <a:srgbClr val="000099"/>
                </a:solidFill>
              </a:rPr>
              <a:t>per la diffusione delle fonti rinnovabili per loro natura non </a:t>
            </a:r>
            <a:r>
              <a:rPr lang="it-IT" sz="2400" dirty="0" smtClean="0">
                <a:solidFill>
                  <a:srgbClr val="000099"/>
                </a:solidFill>
              </a:rPr>
              <a:t>programmabili.</a:t>
            </a:r>
          </a:p>
          <a:p>
            <a:endParaRPr lang="it-IT" sz="2400" dirty="0" smtClean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L’idrogeno come vettore energetico pulito viene attualmente prodotto negli impianti chimici di elettrolisi e di cracking catalitico. </a:t>
            </a:r>
            <a:endParaRPr lang="it-IT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44624"/>
            <a:ext cx="8135937" cy="1143000"/>
          </a:xfrm>
        </p:spPr>
        <p:txBody>
          <a:bodyPr/>
          <a:lstStyle/>
          <a:p>
            <a:r>
              <a:rPr lang="it-IT" sz="3200" dirty="0" smtClean="0"/>
              <a:t>Contributi della </a:t>
            </a:r>
            <a:r>
              <a:rPr lang="it-IT" sz="3200" b="1" cap="small" dirty="0" smtClean="0"/>
              <a:t>chimica</a:t>
            </a:r>
            <a:r>
              <a:rPr lang="it-IT" sz="3200" dirty="0" smtClean="0"/>
              <a:t> alla produzione di energia e all’</a:t>
            </a:r>
            <a:r>
              <a:rPr lang="it-IT" sz="3200" dirty="0" err="1" smtClean="0"/>
              <a:t>efficientamento</a:t>
            </a:r>
            <a:r>
              <a:rPr lang="it-IT" sz="3200" dirty="0" smtClean="0"/>
              <a:t> energetico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4310062"/>
          </a:xfrm>
        </p:spPr>
        <p:txBody>
          <a:bodyPr/>
          <a:lstStyle/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La chimica è coinvolta nello sviluppo dei carburanti sintetici di origine vegetale e animale (oli vegetali idrogenati, </a:t>
            </a:r>
            <a:r>
              <a:rPr lang="it-IT" sz="2400" dirty="0" err="1" smtClean="0">
                <a:solidFill>
                  <a:srgbClr val="000099"/>
                </a:solidFill>
              </a:rPr>
              <a:t>bio</a:t>
            </a:r>
            <a:r>
              <a:rPr lang="it-IT" sz="2400" dirty="0" smtClean="0">
                <a:solidFill>
                  <a:srgbClr val="000099"/>
                </a:solidFill>
              </a:rPr>
              <a:t>-eteri e </a:t>
            </a:r>
            <a:r>
              <a:rPr lang="it-IT" sz="2400" dirty="0" err="1" smtClean="0">
                <a:solidFill>
                  <a:srgbClr val="000099"/>
                </a:solidFill>
              </a:rPr>
              <a:t>bio</a:t>
            </a:r>
            <a:r>
              <a:rPr lang="it-IT" sz="2400" dirty="0" smtClean="0">
                <a:solidFill>
                  <a:srgbClr val="000099"/>
                </a:solidFill>
              </a:rPr>
              <a:t>-alcoli) nonché componenti alto-ottanici per la formulazione di benzine di alta qualità che aumentano l’efficienza termodinamica nei motori </a:t>
            </a:r>
            <a:r>
              <a:rPr lang="it-IT" sz="2400" dirty="0">
                <a:solidFill>
                  <a:srgbClr val="000099"/>
                </a:solidFill>
              </a:rPr>
              <a:t>a </a:t>
            </a:r>
            <a:r>
              <a:rPr lang="it-IT" sz="2400" dirty="0" smtClean="0">
                <a:solidFill>
                  <a:srgbClr val="000099"/>
                </a:solidFill>
              </a:rPr>
              <a:t>combustione interna.</a:t>
            </a:r>
          </a:p>
          <a:p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 smtClean="0">
                <a:solidFill>
                  <a:srgbClr val="000099"/>
                </a:solidFill>
              </a:rPr>
              <a:t>I </a:t>
            </a:r>
            <a:r>
              <a:rPr lang="it-IT" sz="2400" dirty="0">
                <a:solidFill>
                  <a:srgbClr val="000099"/>
                </a:solidFill>
              </a:rPr>
              <a:t>nostri settori sono coinvolti nello sviluppo dei carburanti alternativi (GPL e GNL) per una mobilità </a:t>
            </a:r>
            <a:r>
              <a:rPr lang="it-IT" sz="2400" dirty="0" smtClean="0">
                <a:solidFill>
                  <a:srgbClr val="000099"/>
                </a:solidFill>
              </a:rPr>
              <a:t>a lungo raggio più sostenibile. </a:t>
            </a:r>
          </a:p>
          <a:p>
            <a:pPr marL="0" indent="0" algn="just">
              <a:buNone/>
            </a:pPr>
            <a:endParaRPr lang="it-IT" sz="2400" dirty="0" smtClean="0">
              <a:solidFill>
                <a:srgbClr val="000099"/>
              </a:solidFill>
            </a:endParaRPr>
          </a:p>
          <a:p>
            <a:pPr algn="just"/>
            <a:r>
              <a:rPr lang="it-IT" sz="2400" dirty="0">
                <a:solidFill>
                  <a:srgbClr val="000099"/>
                </a:solidFill>
              </a:rPr>
              <a:t>Analogo coinvolgimento riguarda il </a:t>
            </a:r>
            <a:r>
              <a:rPr lang="it-IT" sz="2400" dirty="0" smtClean="0">
                <a:solidFill>
                  <a:srgbClr val="000099"/>
                </a:solidFill>
              </a:rPr>
              <a:t>miglioramento della prestazione energetica degli </a:t>
            </a:r>
            <a:r>
              <a:rPr lang="it-IT" sz="2400" dirty="0">
                <a:solidFill>
                  <a:srgbClr val="000099"/>
                </a:solidFill>
              </a:rPr>
              <a:t>edifici </a:t>
            </a:r>
            <a:r>
              <a:rPr lang="it-IT" sz="2400" dirty="0" smtClean="0">
                <a:solidFill>
                  <a:srgbClr val="000099"/>
                </a:solidFill>
              </a:rPr>
              <a:t>con i materiali per l'isolamento termico. </a:t>
            </a:r>
            <a:endParaRPr lang="it-IT" sz="2400" dirty="0">
              <a:solidFill>
                <a:srgbClr val="000099"/>
              </a:solidFill>
            </a:endParaRPr>
          </a:p>
          <a:p>
            <a:endParaRPr lang="it-IT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afico 38"/>
          <p:cNvGraphicFramePr/>
          <p:nvPr>
            <p:extLst>
              <p:ext uri="{D42A27DB-BD31-4B8C-83A1-F6EECF244321}">
                <p14:modId xmlns:p14="http://schemas.microsoft.com/office/powerpoint/2010/main" val="4236225112"/>
              </p:ext>
            </p:extLst>
          </p:nvPr>
        </p:nvGraphicFramePr>
        <p:xfrm>
          <a:off x="420577" y="1984562"/>
          <a:ext cx="7359135" cy="377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Gruppo 56"/>
          <p:cNvGrpSpPr/>
          <p:nvPr/>
        </p:nvGrpSpPr>
        <p:grpSpPr>
          <a:xfrm>
            <a:off x="1626987" y="2337423"/>
            <a:ext cx="4817221" cy="1366115"/>
            <a:chOff x="1626987" y="1317573"/>
            <a:chExt cx="4817221" cy="1366115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5940152" y="1844935"/>
              <a:ext cx="50405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it-IT" sz="1600" u="none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it-IT" sz="1600" u="none" dirty="0" smtClean="0">
                  <a:solidFill>
                    <a:srgbClr val="000000"/>
                  </a:solidFill>
                  <a:latin typeface="+mn-lt"/>
                </a:rPr>
                <a:t>-43%</a:t>
              </a:r>
              <a:endParaRPr lang="it-IT" sz="1600" b="1" u="none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59" name="Gruppo 58"/>
            <p:cNvGrpSpPr/>
            <p:nvPr/>
          </p:nvGrpSpPr>
          <p:grpSpPr>
            <a:xfrm>
              <a:off x="1626987" y="1317573"/>
              <a:ext cx="4318723" cy="1366115"/>
              <a:chOff x="1626987" y="1317573"/>
              <a:chExt cx="4318723" cy="1366115"/>
            </a:xfrm>
          </p:grpSpPr>
          <p:cxnSp>
            <p:nvCxnSpPr>
              <p:cNvPr id="60" name="Connettore 1 59"/>
              <p:cNvCxnSpPr/>
              <p:nvPr/>
            </p:nvCxnSpPr>
            <p:spPr bwMode="auto">
              <a:xfrm>
                <a:off x="5222967" y="2678785"/>
                <a:ext cx="512084" cy="49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Parentesi graffa chiusa 60"/>
              <p:cNvSpPr/>
              <p:nvPr/>
            </p:nvSpPr>
            <p:spPr bwMode="auto">
              <a:xfrm>
                <a:off x="5724128" y="1326710"/>
                <a:ext cx="221582" cy="1356977"/>
              </a:xfrm>
              <a:prstGeom prst="rightBrac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2" name="Connettore 1 61"/>
              <p:cNvCxnSpPr/>
              <p:nvPr/>
            </p:nvCxnSpPr>
            <p:spPr bwMode="auto">
              <a:xfrm>
                <a:off x="1626987" y="1317573"/>
                <a:ext cx="41271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Connettore 1 62"/>
              <p:cNvCxnSpPr/>
              <p:nvPr/>
            </p:nvCxnSpPr>
            <p:spPr bwMode="auto">
              <a:xfrm>
                <a:off x="1677050" y="1347614"/>
                <a:ext cx="3564967" cy="133117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4213" y="188640"/>
            <a:ext cx="8135937" cy="1143000"/>
          </a:xfrm>
        </p:spPr>
        <p:txBody>
          <a:bodyPr/>
          <a:lstStyle/>
          <a:p>
            <a:r>
              <a:rPr lang="it-IT" sz="3600" dirty="0" smtClean="0"/>
              <a:t>Cosa l’industria chimica ha fatto </a:t>
            </a:r>
            <a:br>
              <a:rPr lang="it-IT" sz="3600" dirty="0" smtClean="0"/>
            </a:br>
            <a:r>
              <a:rPr lang="it-IT" sz="3600" dirty="0" smtClean="0"/>
              <a:t>in ambito Clima ed Energia</a:t>
            </a:r>
            <a:endParaRPr lang="it-IT" sz="3600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20577" y="6495147"/>
            <a:ext cx="863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6750" indent="-66675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66750" marR="0" lvl="0" indent="-666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FONTE</a:t>
            </a:r>
            <a:r>
              <a:rPr kumimoji="0" lang="it-I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: elaborazioni</a:t>
            </a:r>
            <a:r>
              <a:rPr kumimoji="0" lang="it-IT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su </a:t>
            </a:r>
            <a:r>
              <a:rPr kumimoji="0" lang="it-I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ISPRA</a:t>
            </a:r>
            <a:r>
              <a:rPr kumimoji="0" lang="it-IT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e</a:t>
            </a:r>
            <a:r>
              <a:rPr kumimoji="0" lang="it-IT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ISTAT (ultimi dati disponibili) </a:t>
            </a: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83568" y="1730674"/>
            <a:ext cx="954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it-IT" sz="1400" b="1" u="none" dirty="0" smtClean="0">
                <a:latin typeface="+mn-lt"/>
              </a:rPr>
              <a:t> MtCO</a:t>
            </a:r>
            <a:r>
              <a:rPr lang="it-IT" sz="1400" b="1" u="none" baseline="-25000" dirty="0" smtClean="0">
                <a:latin typeface="+mn-lt"/>
              </a:rPr>
              <a:t>2</a:t>
            </a:r>
            <a:r>
              <a:rPr lang="it-IT" sz="1400" b="1" u="none" dirty="0" smtClean="0">
                <a:latin typeface="+mn-lt"/>
              </a:rPr>
              <a:t>eq</a:t>
            </a:r>
            <a:r>
              <a:rPr lang="it-IT" sz="1400" b="1" u="none" dirty="0">
                <a:latin typeface="+mn-lt"/>
              </a:rPr>
              <a:t>.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083638" y="2511480"/>
            <a:ext cx="8991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it-IT" sz="1200" u="none" cap="all" dirty="0" smtClean="0">
                <a:solidFill>
                  <a:srgbClr val="000000"/>
                </a:solidFill>
                <a:latin typeface="+mn-lt"/>
              </a:rPr>
              <a:t>Indice delle Emissioni Specifiche (1990=100</a:t>
            </a:r>
            <a:r>
              <a:rPr lang="it-IT" sz="1200" u="none" cap="all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7906422" y="2591039"/>
            <a:ext cx="120004" cy="120631"/>
          </a:xfrm>
          <a:prstGeom prst="ellipse">
            <a:avLst/>
          </a:prstGeom>
          <a:solidFill>
            <a:srgbClr val="00CC00"/>
          </a:solidFill>
          <a:ln>
            <a:solidFill>
              <a:srgbClr val="00CC66"/>
            </a:solidFill>
          </a:ln>
          <a:extLst/>
        </p:spPr>
        <p:txBody>
          <a:bodyPr wrap="none" anchor="ctr"/>
          <a:lstStyle/>
          <a:p>
            <a:endParaRPr lang="it-IT" sz="1200" b="1">
              <a:solidFill>
                <a:srgbClr val="333399"/>
              </a:solidFill>
              <a:latin typeface="+mn-lt"/>
            </a:endParaRPr>
          </a:p>
        </p:txBody>
      </p:sp>
      <p:sp>
        <p:nvSpPr>
          <p:cNvPr id="42" name="Rectangle 7" descr="Diagonali chiare verso l'alto"/>
          <p:cNvSpPr>
            <a:spLocks noChangeArrowheads="1"/>
          </p:cNvSpPr>
          <p:nvPr/>
        </p:nvSpPr>
        <p:spPr bwMode="auto">
          <a:xfrm>
            <a:off x="7914165" y="2007570"/>
            <a:ext cx="120004" cy="110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779713" y="1647384"/>
            <a:ext cx="884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it-IT" sz="1400" b="1" u="none" cap="all" dirty="0" smtClean="0">
                <a:solidFill>
                  <a:srgbClr val="000000"/>
                </a:solidFill>
                <a:latin typeface="+mj-lt"/>
              </a:rPr>
              <a:t>Legenda</a:t>
            </a:r>
            <a:endParaRPr lang="it-IT" sz="1400" b="1" u="none" cap="all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8032890" y="1927632"/>
            <a:ext cx="10756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it-IT" sz="1200" u="none" cap="all" dirty="0" smtClean="0">
                <a:solidFill>
                  <a:srgbClr val="000000"/>
                </a:solidFill>
                <a:latin typeface="+mn-lt"/>
              </a:rPr>
              <a:t>Emissioni di Gas Serra</a:t>
            </a:r>
            <a:r>
              <a:rPr lang="it-IT" sz="1200" u="none" dirty="0" smtClean="0">
                <a:solidFill>
                  <a:srgbClr val="000000"/>
                </a:solidFill>
                <a:latin typeface="+mn-lt"/>
              </a:rPr>
              <a:t> (MtCO</a:t>
            </a:r>
            <a:r>
              <a:rPr lang="it-IT" sz="1200" u="none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it-IT" sz="1200" u="none" dirty="0" smtClean="0">
                <a:solidFill>
                  <a:srgbClr val="000000"/>
                </a:solidFill>
                <a:latin typeface="+mn-lt"/>
              </a:rPr>
              <a:t>eq.)</a:t>
            </a:r>
            <a:endParaRPr lang="it-IT" sz="1200" u="non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7844180" y="2648040"/>
            <a:ext cx="240009" cy="10605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732240" y="1628800"/>
            <a:ext cx="76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it-IT" sz="1400" b="1" u="none" cap="all" dirty="0">
                <a:solidFill>
                  <a:srgbClr val="000000"/>
                </a:solidFill>
                <a:latin typeface="+mn-lt"/>
              </a:rPr>
              <a:t>N° </a:t>
            </a:r>
          </a:p>
          <a:p>
            <a:r>
              <a:rPr lang="it-IT" sz="1400" b="1" u="none" cap="all" dirty="0">
                <a:solidFill>
                  <a:srgbClr val="000000"/>
                </a:solidFill>
                <a:latin typeface="+mn-lt"/>
              </a:rPr>
              <a:t>Indice</a:t>
            </a:r>
          </a:p>
          <a:p>
            <a:endParaRPr lang="it-IT" sz="1400" b="1" u="none" cap="all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4932040" y="1736522"/>
            <a:ext cx="1013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it-IT" sz="1400" b="1" u="none" cap="all" dirty="0" smtClean="0">
                <a:solidFill>
                  <a:srgbClr val="000000"/>
                </a:solidFill>
                <a:latin typeface="+mn-lt"/>
              </a:rPr>
              <a:t>Obiettivo </a:t>
            </a:r>
            <a:endParaRPr lang="it-IT" sz="1400" b="1" u="none" cap="all" dirty="0">
              <a:solidFill>
                <a:srgbClr val="000000"/>
              </a:solidFill>
              <a:latin typeface="+mn-lt"/>
            </a:endParaRPr>
          </a:p>
          <a:p>
            <a:r>
              <a:rPr lang="it-IT" sz="1400" b="1" u="none" cap="all" dirty="0" smtClean="0">
                <a:solidFill>
                  <a:srgbClr val="000000"/>
                </a:solidFill>
                <a:latin typeface="+mn-lt"/>
              </a:rPr>
              <a:t>UE 2030</a:t>
            </a:r>
            <a:endParaRPr lang="it-IT" sz="1400" b="1" u="none" cap="all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8" name="Connettore 1 47"/>
          <p:cNvCxnSpPr/>
          <p:nvPr/>
        </p:nvCxnSpPr>
        <p:spPr bwMode="auto">
          <a:xfrm flipH="1">
            <a:off x="1736055" y="5262687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ttore 1 48"/>
          <p:cNvCxnSpPr/>
          <p:nvPr/>
        </p:nvCxnSpPr>
        <p:spPr bwMode="auto">
          <a:xfrm flipH="1">
            <a:off x="1677050" y="5263880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ttore 1 49"/>
          <p:cNvCxnSpPr/>
          <p:nvPr/>
        </p:nvCxnSpPr>
        <p:spPr bwMode="auto">
          <a:xfrm flipH="1">
            <a:off x="2417973" y="5266646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onnettore 1 50"/>
          <p:cNvCxnSpPr/>
          <p:nvPr/>
        </p:nvCxnSpPr>
        <p:spPr bwMode="auto">
          <a:xfrm flipH="1">
            <a:off x="2361697" y="5267838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ttore 1 51"/>
          <p:cNvCxnSpPr/>
          <p:nvPr/>
        </p:nvCxnSpPr>
        <p:spPr bwMode="auto">
          <a:xfrm flipH="1">
            <a:off x="5084770" y="5266779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Connettore 1 52"/>
          <p:cNvCxnSpPr/>
          <p:nvPr/>
        </p:nvCxnSpPr>
        <p:spPr bwMode="auto">
          <a:xfrm flipH="1">
            <a:off x="5031812" y="5269980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ttore 1 53"/>
          <p:cNvCxnSpPr/>
          <p:nvPr/>
        </p:nvCxnSpPr>
        <p:spPr bwMode="auto">
          <a:xfrm flipH="1">
            <a:off x="3116982" y="5262649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Connettore 1 54"/>
          <p:cNvCxnSpPr/>
          <p:nvPr/>
        </p:nvCxnSpPr>
        <p:spPr bwMode="auto">
          <a:xfrm flipH="1">
            <a:off x="3059832" y="5263842"/>
            <a:ext cx="63294" cy="15032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Parentesi graffa chiusa 55"/>
          <p:cNvSpPr/>
          <p:nvPr/>
        </p:nvSpPr>
        <p:spPr bwMode="auto">
          <a:xfrm>
            <a:off x="6406559" y="2337423"/>
            <a:ext cx="181665" cy="197047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0"/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1626987" y="2337423"/>
            <a:ext cx="5491201" cy="1970477"/>
            <a:chOff x="1626987" y="1317573"/>
            <a:chExt cx="5491201" cy="1970477"/>
          </a:xfrm>
        </p:grpSpPr>
        <p:cxnSp>
          <p:nvCxnSpPr>
            <p:cNvPr id="65" name="Connettore 1 64"/>
            <p:cNvCxnSpPr/>
            <p:nvPr/>
          </p:nvCxnSpPr>
          <p:spPr bwMode="auto">
            <a:xfrm>
              <a:off x="4572000" y="3288050"/>
              <a:ext cx="18345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6636077" y="2154332"/>
              <a:ext cx="482111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it-IT" sz="1600" u="none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it-IT" sz="1600" u="none" dirty="0" smtClean="0">
                  <a:solidFill>
                    <a:srgbClr val="000000"/>
                  </a:solidFill>
                  <a:latin typeface="+mn-lt"/>
                </a:rPr>
                <a:t>-61%</a:t>
              </a:r>
              <a:endParaRPr lang="it-IT" sz="1600" b="1" u="none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67" name="Connettore 1 66"/>
            <p:cNvCxnSpPr/>
            <p:nvPr/>
          </p:nvCxnSpPr>
          <p:spPr bwMode="auto">
            <a:xfrm>
              <a:off x="1626987" y="1317573"/>
              <a:ext cx="2945013" cy="19704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Connettore 1 67"/>
            <p:cNvCxnSpPr/>
            <p:nvPr/>
          </p:nvCxnSpPr>
          <p:spPr bwMode="auto">
            <a:xfrm>
              <a:off x="5831795" y="1317573"/>
              <a:ext cx="5747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CasellaDiTesto 2"/>
          <p:cNvSpPr txBox="1"/>
          <p:nvPr/>
        </p:nvSpPr>
        <p:spPr>
          <a:xfrm>
            <a:off x="4932040" y="5805264"/>
            <a:ext cx="1107410" cy="73866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u="none" dirty="0" smtClean="0">
                <a:latin typeface="+mn-lt"/>
              </a:rPr>
              <a:t>Obiettivo PNIEC </a:t>
            </a:r>
          </a:p>
          <a:p>
            <a:r>
              <a:rPr lang="it-IT" sz="1400" u="none" smtClean="0">
                <a:latin typeface="+mn-lt"/>
              </a:rPr>
              <a:t>-56% </a:t>
            </a:r>
            <a:endParaRPr lang="it-IT" sz="14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1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ERCHIMICA PPoint preset">
  <a:themeElements>
    <a:clrScheme name="FEDERCHIMICA PPoint pres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FEDERCHIMICA PPoint pres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CHIMICA PPoint pres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CHIMICA PPoint pres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1490</Words>
  <Application>Microsoft Office PowerPoint</Application>
  <PresentationFormat>Presentazione su schermo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Trebuchet MS</vt:lpstr>
      <vt:lpstr>ヒラギノ角ゴ Pro W3</vt:lpstr>
      <vt:lpstr>FEDERCHIMICA PPoint preset</vt:lpstr>
      <vt:lpstr>Audizione Federchimica su Piano Nazionale Integrato Energia &amp; Clima </vt:lpstr>
      <vt:lpstr>CHI SIAMO</vt:lpstr>
      <vt:lpstr>La filiera chimica ed il suo ruolo di trasferimento tecnologico</vt:lpstr>
      <vt:lpstr>La chimica nel ruolo di  consumatore di energia</vt:lpstr>
      <vt:lpstr>Come l’industria chimica si inserisce nel quadro energetico nazionale</vt:lpstr>
      <vt:lpstr>Presentazione standard di PowerPoint</vt:lpstr>
      <vt:lpstr>Contributi della chimica alla produzione di energia e all’efficientamento energetico</vt:lpstr>
      <vt:lpstr>Contributi della chimica alla produzione di energia e all’efficientamento energetico</vt:lpstr>
      <vt:lpstr>Cosa l’industria chimica ha fatto  in ambito Clima ed Energia</vt:lpstr>
      <vt:lpstr>Contenuti del PNIEC Due premesse…</vt:lpstr>
      <vt:lpstr>Contenuti del PNIEC Decarbonizzazione </vt:lpstr>
      <vt:lpstr>Contenuti del PNIEC Decarbonizzazione </vt:lpstr>
      <vt:lpstr>Contenuti del PNIEC Efficientamento</vt:lpstr>
      <vt:lpstr>Contenuti del PNIEC Sicurezza Energetica</vt:lpstr>
      <vt:lpstr>Contenuti del PNIEC Ricerca, Innovazione e Competitività</vt:lpstr>
      <vt:lpstr>Contenuti del PNIEC Ricerca, Innovazione e Competitività </vt:lpstr>
      <vt:lpstr>Contenuti del PNIEC  Mercato Interno dell’Energia gas</vt:lpstr>
      <vt:lpstr>Contenuti del PNIEC Mercato Interno dell’Energia elettricità</vt:lpstr>
      <vt:lpstr>Concludendo…</vt:lpstr>
      <vt:lpstr>   </vt:lpstr>
    </vt:vector>
  </TitlesOfParts>
  <Company>Federchimica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Melismelis Srl / melismelis.com</dc:creator>
  <dc:description>Template realizzato per Federchimica ed associate da Melismelis - melismelis.com - 04/2007</dc:description>
  <cp:lastModifiedBy>Cdd</cp:lastModifiedBy>
  <cp:revision>159</cp:revision>
  <cp:lastPrinted>2019-03-26T16:46:13Z</cp:lastPrinted>
  <dcterms:created xsi:type="dcterms:W3CDTF">2007-02-22T09:13:45Z</dcterms:created>
  <dcterms:modified xsi:type="dcterms:W3CDTF">2019-03-26T16:49:15Z</dcterms:modified>
</cp:coreProperties>
</file>